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321" r:id="rId3"/>
    <p:sldId id="322" r:id="rId4"/>
    <p:sldId id="342" r:id="rId5"/>
    <p:sldId id="344" r:id="rId6"/>
    <p:sldId id="348" r:id="rId7"/>
    <p:sldId id="325" r:id="rId8"/>
    <p:sldId id="326" r:id="rId9"/>
    <p:sldId id="327" r:id="rId10"/>
    <p:sldId id="343" r:id="rId11"/>
    <p:sldId id="347" r:id="rId12"/>
    <p:sldId id="345" r:id="rId13"/>
    <p:sldId id="34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114" autoAdjust="0"/>
  </p:normalViewPr>
  <p:slideViewPr>
    <p:cSldViewPr snapToGrid="0">
      <p:cViewPr varScale="1">
        <p:scale>
          <a:sx n="78" d="100"/>
          <a:sy n="78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08BCD-878B-46CA-8416-8FDA914ABCF6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4D267-3097-4AEF-8B0D-E399D912F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03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30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0361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6191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TH SarabunPSK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29/11/59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12166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_NHSO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7747" y="109138"/>
            <a:ext cx="1297227" cy="535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kit.kvc.ac.th/E-Book/backgroundr_kit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2765"/>
          <a:stretch/>
        </p:blipFill>
        <p:spPr bwMode="auto">
          <a:xfrm rot="5400000" flipH="1">
            <a:off x="4188759" y="-4188759"/>
            <a:ext cx="766481" cy="9144000"/>
          </a:xfrm>
          <a:prstGeom prst="rect">
            <a:avLst/>
          </a:prstGeom>
          <a:noFill/>
          <a:extLst/>
        </p:spPr>
      </p:pic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40" y="75067"/>
            <a:ext cx="1364482" cy="56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9565" y="6356351"/>
            <a:ext cx="465700" cy="365125"/>
          </a:xfrm>
        </p:spPr>
        <p:txBody>
          <a:bodyPr/>
          <a:lstStyle/>
          <a:p>
            <a:fld id="{9C6B510F-857B-4DCB-94BC-727B301BE8C7}" type="slidenum">
              <a:rPr lang="th-TH" smtClean="0"/>
              <a:pPr/>
              <a:t>‹#›</a:t>
            </a:fld>
            <a:endParaRPr lang="th-TH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grayscl/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97823" y="2856176"/>
            <a:ext cx="7587442" cy="38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08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36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105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1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26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60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772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176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535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337C3-C205-45C1-AD2A-441AB41DCF8D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96016-9494-487D-8A83-3A560B636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7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logo_NHSO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721662" y="650997"/>
            <a:ext cx="1700675" cy="70186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1668495"/>
            <a:ext cx="9144000" cy="1446550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th-TH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การบริหารงบค่าบริการทางการแพทย์ที่เบิกจ่าย</a:t>
            </a:r>
          </a:p>
          <a:p>
            <a:pPr lvl="0" algn="ctr"/>
            <a:r>
              <a:rPr lang="th-TH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ในลักษณะงบลงทุน ปีงบประมาณ  </a:t>
            </a:r>
            <a:r>
              <a:rPr 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2560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881394"/>
            <a:ext cx="9144000" cy="646331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สำนักงานหลักประกันสุขภาพแห่งชาติ เขต 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ขอนแก่น </a:t>
            </a:r>
          </a:p>
        </p:txBody>
      </p:sp>
    </p:spTree>
    <p:extLst>
      <p:ext uri="{BB962C8B-B14F-4D97-AF65-F5344CB8AC3E}">
        <p14:creationId xmlns:p14="http://schemas.microsoft.com/office/powerpoint/2010/main" xmlns="" val="3457926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2744" y="110359"/>
            <a:ext cx="2313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หลักเกณฑ์แนวทาง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124" y="930167"/>
            <a:ext cx="90178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หมวดรายการครุภัณฑ์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ให้ความสำคัญกับครุภัณฑ์ทางการแพทย์ เป็นหลัก สำหรับการ</a:t>
            </a:r>
            <a:b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จัดบริการผู้ป่วยนอก ผู้ป่วยใน บริการสร้างเสริมสุขภาพและป้องกันโรค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เพื่อชดเชยและซ่อมบำรุงสิ่งที่มีอยู่แล้ว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ชื่อรายการครุภัณฑ์ และราคากลาง อ้างอิงตาม รายการจาก สบรส.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ไม่ควรเป็นวัสดุ 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กรณีซื้อทดแทนที่มีอยู่เดิม ให้ระบุรหัส/เลขที่ครุภัณฑ์ที่ทดแทน</a:t>
            </a:r>
            <a:b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กรณีซ่อมครุภัณฑ์เดิม ให้ระบุรหัส/เลขที่ครุภัณฑ์ที่ซ่อม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ระบุเหตุผลความจำเป็น ที่ สามารถสื่อได้ว่ามีความจำเป็นต้องมี ไม่ใช่ ระบุว่า ไม่เคยมี เพื่อบริการผู้ป่วย </a:t>
            </a:r>
          </a:p>
          <a:p>
            <a:pPr lvl="1"/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70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2744" y="110359"/>
            <a:ext cx="2313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หลักเกณฑ์แนวทาง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124" y="930167"/>
            <a:ext cx="90178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หมวดสิ่งก่อสร้าง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ให้ความสำคัญกับการซ่อมแซมสิ่งก่อสร้าง สำหรับการ</a:t>
            </a:r>
            <a:b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จัดบริการผู้ป่วยนอก ผู้ป่วยใน บริการสร้างเสริมสุขภาพและป้องกันโรค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หลีกเลี่ยงสิ่งก่อสร้างที่ไม่เกี่ยวข้อง กับ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1)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อ้างอิงราคากลาง ที่สามารถ อ้างอิงได้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ระบุเหตุผลความจำเป็น ที่ สามารถสื่อได้ว่ามีความจำเป็นต้องดำเนินการ</a:t>
            </a:r>
            <a:b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ในเรื่อง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นั้นๆ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971550" lvl="1" indent="-514350">
              <a:buFont typeface="+mj-lt"/>
              <a:buAutoNum type="arabicParenR"/>
            </a:pP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913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138" y="941086"/>
            <a:ext cx="8481848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รายละเอียดอาจมีการเปลี่ยนแปลงหากมีประกาศกำหนดเพิ่มเติมจากรัฐมนตรีว่าการกระทรวงสาธารณสุข หรือ </a:t>
            </a:r>
            <a:r>
              <a:rPr lang="th-TH" sz="3200" b="1" dirty="0" err="1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คก</a:t>
            </a:r>
            <a:r>
              <a:rPr lang="th-TH" sz="3200" b="1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ก.หลักประกันสุขภาพแห่งชาติ หรือ หนังสือซักซ้อมแนวทางการปฏิบัติตามประกาศฯ จาก สป.สธ.หรือ </a:t>
            </a:r>
            <a:r>
              <a:rPr lang="th-TH" sz="3200" b="1" dirty="0" err="1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สปสช</a:t>
            </a:r>
            <a:r>
              <a:rPr lang="th-TH" sz="3200" b="1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.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132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5996142"/>
              </p:ext>
            </p:extLst>
          </p:nvPr>
        </p:nvGraphicFramePr>
        <p:xfrm>
          <a:off x="204954" y="872971"/>
          <a:ext cx="8734095" cy="48988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3861">
                  <a:extLst>
                    <a:ext uri="{9D8B030D-6E8A-4147-A177-3AD203B41FA5}">
                      <a16:colId xmlns:a16="http://schemas.microsoft.com/office/drawing/2014/main" xmlns="" val="75031396"/>
                    </a:ext>
                  </a:extLst>
                </a:gridCol>
                <a:gridCol w="5236302">
                  <a:extLst>
                    <a:ext uri="{9D8B030D-6E8A-4147-A177-3AD203B41FA5}">
                      <a16:colId xmlns:a16="http://schemas.microsoft.com/office/drawing/2014/main" xmlns="" val="3418990247"/>
                    </a:ext>
                  </a:extLst>
                </a:gridCol>
                <a:gridCol w="2843932">
                  <a:extLst>
                    <a:ext uri="{9D8B030D-6E8A-4147-A177-3AD203B41FA5}">
                      <a16:colId xmlns:a16="http://schemas.microsoft.com/office/drawing/2014/main" xmlns="" val="4226758055"/>
                    </a:ext>
                  </a:extLst>
                </a:gridCol>
              </a:tblGrid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กรอบระยะเวลาดำเนินงาน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ระยะเวลา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274812542"/>
                  </a:ext>
                </a:extLst>
              </a:tr>
              <a:tr h="42513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คณะทำงานฯ ประชุมซักซ้อม แนวทางการดำเนินการ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     พฤศจิกายน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595285252"/>
                  </a:ext>
                </a:extLst>
              </a:tr>
              <a:tr h="40236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แจ้งหลักเกณฑ์และแนวทางรายการแผนงบลงทุน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UC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ปีงบฯ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เดือนพฤศจิกายน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164688227"/>
                  </a:ext>
                </a:extLst>
              </a:tr>
              <a:tr h="34484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หน่วยบริการ จัดทำแผนรายการ ตามที่กำหนด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ส่ง สสจ. รวบรวม ส่ง </a:t>
                      </a:r>
                      <a:r>
                        <a:rPr lang="th-TH" sz="2000" baseline="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สปสช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พฤศจิกายน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2533670450"/>
                  </a:ext>
                </a:extLst>
              </a:tr>
              <a:tr h="22870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คณะทำงานฯ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พิจารณา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กลั่นกรอง  รอบที่ 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16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พฤศจิกายน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813014974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เสนอ อปสข.เพื่อพิจารณาอนุมัติ ในการประชุมครั้งที่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วันที่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พฤศจิกายน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231641091"/>
                  </a:ext>
                </a:extLst>
              </a:tr>
              <a:tr h="36218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คณะทำงานฯ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พิจารณา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กลั่นกรอง  รอบที่ 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ธันวาคม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3008950545"/>
                  </a:ext>
                </a:extLst>
              </a:tr>
              <a:tr h="34684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เสนอ อปสข.เพื่อพิจารณาอนุมัติ ในการประชุมครั้งที่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16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ธันวาคม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2559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866013688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คณะทำงานฯ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พิจารณา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กลั่นกรอง  รอบที่ 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18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2908927833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เสนอ อปสข.เพื่อพิจารณาอนุมัติ ในการประชุมครั้งที่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20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044937053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 err="1">
                          <a:effectLst/>
                          <a:latin typeface="TH SarabunPSK" panose="020B0500040200020003" pitchFamily="34" charset="-34"/>
                          <a:ea typeface="SimSun" panose="02010600030101010101" pitchFamily="2" charset="-122"/>
                          <a:cs typeface="TH SarabunPSK" panose="020B0500040200020003" pitchFamily="34" charset="-34"/>
                        </a:rPr>
                        <a:t>สปสช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ea typeface="SimSun" panose="02010600030101010101" pitchFamily="2" charset="-122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ea typeface="SimSun" panose="02010600030101010101" pitchFamily="2" charset="-122"/>
                          <a:cs typeface="TH SarabunPSK" panose="020B0500040200020003" pitchFamily="34" charset="-34"/>
                        </a:rPr>
                        <a:t> โอนงบประมาณ ให้หน่วยบริการ 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914561668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การขอเปลี่ยนแปลงรายการของหน่วยบริการทุกสังกัด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การขอใช้เงินคงเหลือ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ภายในวันที่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</a:t>
                      </a:r>
                      <a:r>
                        <a:rPr lang="en-US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พฤษภาคม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1137373980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กำกับ ติดตาม ผลการดำเนินงาน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กรกฎาคม – สิงหาคม </a:t>
                      </a: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3585240396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รายงานสรุปผลการดำเนินงาน ประจำปี </a:t>
                      </a: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กันยายน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2560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SimSun" panose="02010600030101010101" pitchFamily="2" charset="-122"/>
                        <a:cs typeface="TH SarabunPSK" panose="020B0500040200020003" pitchFamily="34" charset="-34"/>
                      </a:endParaRPr>
                    </a:p>
                  </a:txBody>
                  <a:tcPr marL="52384" marR="52384" marT="0" marB="0"/>
                </a:tc>
                <a:extLst>
                  <a:ext uri="{0D108BD9-81ED-4DB2-BD59-A6C34878D82A}">
                    <a16:rowId xmlns:a16="http://schemas.microsoft.com/office/drawing/2014/main" xmlns="" val="312153798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54298" y="37964"/>
            <a:ext cx="69640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3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กรอบระยะเวลาการดำเนินงาน</a:t>
            </a:r>
            <a:endParaRPr kumimoji="0" lang="th-TH" altLang="ja-JP" sz="32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540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13528" y="71068"/>
            <a:ext cx="7416824" cy="611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งบค่าบริการทางการแพทย์ที่เบิกจ่ายในลักษณะงบลงทุน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3963" y="1530912"/>
            <a:ext cx="87560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>
                <a:solidFill>
                  <a:srgbClr val="00AEF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</a:t>
            </a:r>
          </a:p>
          <a:p>
            <a:r>
              <a:rPr lang="th-TH" sz="32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เป็นค่าใช้จ่ายซึ่งเป็นการเบิกจ่ายในลักษณะงบลงทุน โดยให้หน่วยบริการจัดทำแผนการจัดหาและจัดซื้อ จัดจ้าง หรือเช่าเพื่อทดแทนส่วนที่ขาดและซ่อมบำรุงครุภัณฑ์ สิ่งก่อสร้างที่เสื่อมสภาพหรือถดถอยหรือเสียหายจากการให้บริการสาธารณสุข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94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13528" y="71068"/>
            <a:ext cx="7416824" cy="611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งบค่าบริการทางการแพทย์ที่เบิกจ่ายในลักษณะงบลงทุน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963" y="1026415"/>
            <a:ext cx="8672945" cy="527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080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943" y="941288"/>
            <a:ext cx="78967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ด้านรายการครุภัณฑ์</a:t>
            </a:r>
          </a:p>
          <a:p>
            <a:pPr marL="800100" lvl="1" indent="-34290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ครุภัณฑ์ชนิดเดียวกัน แต่ ชื่อหลากหลาย</a:t>
            </a:r>
          </a:p>
          <a:p>
            <a:pPr marL="342900" indent="-342900"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ด้านราคาต่อหน่วย (ราคากลาง)</a:t>
            </a:r>
          </a:p>
          <a:p>
            <a:pPr marL="800100" lvl="1" indent="-34290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ครุภัณฑ์ชื่อเดียวกัน ราคาต่างกัน ทั้งระดับ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CUP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และระดับ จว.</a:t>
            </a:r>
          </a:p>
          <a:p>
            <a:pPr marL="800100" lvl="1" indent="-342900">
              <a:buFont typeface="+mj-lt"/>
              <a:buAutoNum type="arabicParenR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ราคาสูงกว่าราคากลาง</a:t>
            </a:r>
          </a:p>
          <a:p>
            <a:pPr marL="342900" indent="-342900"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การขอปรับปรุงเปลี่ยนแปลงรายการ บ่อย</a:t>
            </a:r>
          </a:p>
          <a:p>
            <a:pPr marL="342900" indent="-342900"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รายการครุภัณฑ์ไม่ตรงตามวัตถุประสงค์งบประมาณ</a:t>
            </a:r>
          </a:p>
          <a:p>
            <a:pPr marL="342900" indent="-342900">
              <a:buAutoNum type="arabicPeriod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มีการขอซื้อวัสดุ ราคาต่ำกว่า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5,000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</a:t>
            </a:r>
          </a:p>
          <a:p>
            <a:pPr marL="342900" indent="-342900">
              <a:buAutoNum type="arabicPeriod"/>
            </a:pP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 ราคากลาง ให้ยึดจากข้องมูล สบรส.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42584" y="84055"/>
            <a:ext cx="7701416" cy="857233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ข้อสังเกตจากปีที่ผ่านมา</a:t>
            </a:r>
            <a:endParaRPr lang="en-US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94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4170"/>
            <a:ext cx="9144000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คำสั่งหัวหน้าคณะรักษาความสงบแห่งชาติ ที่ </a:t>
            </a:r>
            <a:r>
              <a:rPr lang="en-US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37</a:t>
            </a: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/</a:t>
            </a:r>
            <a:r>
              <a:rPr lang="en-US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2559 </a:t>
            </a: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ลงวันที่ </a:t>
            </a:r>
            <a:r>
              <a:rPr lang="en-US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5 </a:t>
            </a: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กรกฎาคม </a:t>
            </a:r>
            <a:r>
              <a:rPr lang="en-US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2559</a:t>
            </a: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เรื่อง ค่าใช้จ่ายที่เกี่ยวข้องและจำเป็นต่อการสนับสนุนและส่งเสริมการจัดบริการสาธารณสุขและค่าใช้จ่ายอื่นตามกฎหมายว่าด้วยหลักประกันสุขภาพแห่งชาติ</a:t>
            </a:r>
            <a:endParaRPr lang="en-US" sz="2400" dirty="0">
              <a:latin typeface="TH SarabunPSK" panose="020B0500040200020003" pitchFamily="34" charset="-34"/>
              <a:ea typeface="SimSun" panose="02010600030101010101" pitchFamily="2" charset="-122"/>
              <a:cs typeface="TH SarabunPSK" panose="020B0500040200020003" pitchFamily="34" charset="-34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cs"/>
              <a:buAutoNum type="arabicPeriod"/>
            </a:pP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ประกาศกระทรวงสาธารณสุข เรื่อง หลักเกณฑ์ วิธีการ และเงื่อนไข การรับเงิน การจ่ายเงิน การรักษาเงิน และรายการของค่าใช้จ่ายที่เกี่ยวข้องและจาเป็นต่อการสนับสนุนและส่งเสริมการจัดบริการสาธารณสุขและค่าใช้จ่ายอื่น พ.ศ. </a:t>
            </a:r>
            <a:r>
              <a:rPr lang="en-US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2559</a:t>
            </a:r>
            <a:endParaRPr lang="en-US" sz="2400" dirty="0">
              <a:latin typeface="TH SarabunPSK" panose="020B0500040200020003" pitchFamily="34" charset="-34"/>
              <a:ea typeface="SimSun" panose="02010600030101010101" pitchFamily="2" charset="-122"/>
              <a:cs typeface="TH SarabunPSK" panose="020B0500040200020003" pitchFamily="34" charset="-34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cs"/>
              <a:buAutoNum type="arabicPeriod"/>
            </a:pPr>
            <a:r>
              <a:rPr lang="th-TH" sz="2800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ประกาศคณะกรรมการหลักประกันสุขภาพแห่งชาติ เรื่อง หลักเกณฑ์การดำเนินงานและการบริหารจัดการกองทุนหลักประกันสุขภาพแห่งชาติ สำหรับผู้มีสิทธิหลักประกันสุขภาพแห่งชาติ ปีงบประมาณ </a:t>
            </a:r>
            <a:r>
              <a:rPr lang="en-US" sz="2800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2560</a:t>
            </a:r>
            <a:r>
              <a:rPr lang="th-TH" sz="2800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: ส่วนที่ </a:t>
            </a:r>
            <a:r>
              <a:rPr lang="en-US" sz="2800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7</a:t>
            </a:r>
            <a:r>
              <a:rPr lang="th-TH" sz="2800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ค่าบริการทางการแพทย์ที่เบิกจ่ายในลักษณะงบลงทุน(ค่าบริการทางการแพทย์สำหรับผู้มีสิทธิในระบบหลักประกันสุขภาพแห่งชาติ เพื่อสนับสนุนเป็นค่าเสื่อมราคาของหน่วยบริการ)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SimSun" panose="02010600030101010101" pitchFamily="2" charset="-122"/>
              <a:cs typeface="TH SarabunPSK" panose="020B0500040200020003" pitchFamily="34" charset="-34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cs"/>
              <a:buAutoNum type="arabicPeriod"/>
            </a:pP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สรุปมติ และข้อสั่งการจากการประชุมคณะกรรมการกำหนดแนวทางการใช้จ่ายเงินกองทุนหลักประกันสุขภาพแห่งชาติของหน่วยบริการสังกัดสานักงานปลัดกระทรวงสาธารณสุข ระดับประเทศ(</a:t>
            </a:r>
            <a:r>
              <a:rPr lang="en-US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7x7</a:t>
            </a:r>
            <a:r>
              <a:rPr lang="th-TH" sz="2800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)</a:t>
            </a:r>
            <a:endParaRPr lang="en-US" sz="2400" dirty="0">
              <a:effectLst/>
              <a:latin typeface="TH SarabunPSK" panose="020B0500040200020003" pitchFamily="34" charset="-34"/>
              <a:ea typeface="SimSun" panose="02010600030101010101" pitchFamily="2" charset="-122"/>
              <a:cs typeface="TH SarabunPSK" panose="020B0500040200020003" pitchFamily="34" charset="-34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42584" y="84055"/>
            <a:ext cx="7701416" cy="857233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สถานการณ์ที่เกี่ยวข้อง</a:t>
            </a:r>
            <a:endParaRPr lang="en-US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665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8220" y="1026416"/>
            <a:ext cx="86590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ค่าบริการทางการแพทย์ที่เบิกจ่ายในลักษณะงบลงทุน เป็นการจ่ายเพื่อชดเชยค่าเสื่อมราคาของหน่วยบริการ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13528" y="71068"/>
            <a:ext cx="7416824" cy="611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ประกาศคณะกรรมการหลักประกันสุขภาพแห่งชาติ</a:t>
            </a:r>
          </a:p>
        </p:txBody>
      </p:sp>
    </p:spTree>
    <p:extLst>
      <p:ext uri="{BB962C8B-B14F-4D97-AF65-F5344CB8AC3E}">
        <p14:creationId xmlns:p14="http://schemas.microsoft.com/office/powerpoint/2010/main" xmlns="" val="117343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13528" y="71068"/>
            <a:ext cx="7416824" cy="611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ประกาศกระทรวงสาธารณสุข</a:t>
            </a:r>
          </a:p>
        </p:txBody>
      </p:sp>
      <p:sp>
        <p:nvSpPr>
          <p:cNvPr id="3" name="Rectangle 2"/>
          <p:cNvSpPr/>
          <p:nvPr/>
        </p:nvSpPr>
        <p:spPr>
          <a:xfrm>
            <a:off x="189186" y="979119"/>
            <a:ext cx="87754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ราชกิจจานุเบกษา) 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ประกาศกระทรวงสาธารณสุข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 หลักเกณฑ์ วิธีการ และเงื่อนไข การรับเงิน การจ่ายเงิน การรักษาเงิน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และรายการของค่าใช้จ่ายที่เกี่ยวข้องและจำเป็นต่อการสนับสนุน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และส่งเสริมการจัดบริการสาธารณสุขและค่าใช้จ่ายอื่น</a:t>
            </a:r>
          </a:p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พ.ศ.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2559 </a:t>
            </a: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ค่าใช้จ่ายเพื่อชดเชยค่าเสื่อมของสิ่งก่อสร้างและครุภัณฑ์</a:t>
            </a:r>
          </a:p>
          <a:p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20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ให้หน่วยบริการมีสิทธิได้รับค่าใช้จ่ายเพื่อชดเชยค่าเสื่อมของสิ่งก่อสร้างและครุภัณฑ์ที่ใช้ในการบริการผู้ป่วยนอก บริการผู้ป่วยใน และบริการสร้างเสริมสุขภาพและป้องกันโรคจากกองทุนหลักประกันสุขภาพแห่งชาติ โดยให้หน่วยบริการ</a:t>
            </a: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จัดทำแผนการจัดหา และจัดซื้อ จัดจ้าง หรือเช่าเพื่อทดแทนส่วนที่ขาดและซ่อมบำรุงครุภัณฑ์ สิ่งก่อสร้างที่เสื่อมสภาพหรือถดถอยหรือเสียหายจากการให้บริการสาธารณสุข</a:t>
            </a:r>
          </a:p>
        </p:txBody>
      </p:sp>
    </p:spTree>
    <p:extLst>
      <p:ext uri="{BB962C8B-B14F-4D97-AF65-F5344CB8AC3E}">
        <p14:creationId xmlns:p14="http://schemas.microsoft.com/office/powerpoint/2010/main" xmlns="" val="2647209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6688" y="1026416"/>
            <a:ext cx="86590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ค่าใช้จ่ายเพื่อชดเชยค่าเสื่อมของสิ่งก่อสร้างและครุภัณฑ์</a:t>
            </a:r>
          </a:p>
          <a:p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 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23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่าใช้จ่ายเพื่อบริการสาธารณสุขเพื่อชดเชยค่าเสื่อมของสิ่งก่อสร้างและครุภัณฑ์ที่ใช้ในการบริการผู้ป่วยนอก บริการผู้ป่วยใน และบริการสร้างเสริมสุขภาพและป้องกันโรค ให้จ่ายตามรายการดังต่อไปนี้</a:t>
            </a: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รายการของสิ่งก่อสร้างชดเชยสิ่งที่มีอยู่แล้วเพื่อใช้ในการบริการ หรือสนับสนุนบริการ</a:t>
            </a: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ผู้ป่วยนอก บริการผู้ป่วยใน และบริการสร้างเสริมสุขภาพและป้องกันโรค เช่น ถนนในบริเวณโรงพยาบาล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รั้วโรงพยาบาล ระบบสาธารณูปโภคที่ใช้ในการบริการ อาคารหรือหอผู้ป่วย ค่าเช่าอาคารสถานบริการ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ท่อระบายน้ำในโรงพยาบาล หอถังน้ำ เป็นต้น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13528" y="71068"/>
            <a:ext cx="7416824" cy="611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ประกาศกระทรวงสาธารณสุข</a:t>
            </a:r>
          </a:p>
        </p:txBody>
      </p:sp>
    </p:spTree>
    <p:extLst>
      <p:ext uri="{BB962C8B-B14F-4D97-AF65-F5344CB8AC3E}">
        <p14:creationId xmlns:p14="http://schemas.microsoft.com/office/powerpoint/2010/main" xmlns="" val="245299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8220" y="1026416"/>
            <a:ext cx="86590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รายการของครุภัณฑ์ที่ชดเชยและซ่อมบำรุงสิ่งที่มีอยู่แล้ว เพื่อใช้ในการบริการ</a:t>
            </a: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หรือสนับสนุนการบริการผู้ป่วยนอก บริการผู้ป่วยใน และบริการสร้างเสริมสุขภาพและป้องกันโรคเช่น ครุภัณฑ์วิทยาศาสตร์ ครุภัณฑ์ทางการแพทย์ ครุภัณฑ์สำนักงาน ครุภัณฑ์ยานพาหนะและขนส่งครุภัณฑ์ไฟฟ้าและวิทยุ ครุภัณฑ์โฆษณาและเผยแพร่ ครุภัณฑ์คอมพิวเตอร์ ครุภัณฑ์งานบ้านงานครัว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เครื่องปรับอากาศ ลิฟต์ และเฟอร์นิเจอร์ในโรงพยาบาล เป็นต้น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13528" y="71068"/>
            <a:ext cx="7416824" cy="6113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ประกาศกระทรวงสาธารณสุข</a:t>
            </a:r>
          </a:p>
        </p:txBody>
      </p:sp>
    </p:spTree>
    <p:extLst>
      <p:ext uri="{BB962C8B-B14F-4D97-AF65-F5344CB8AC3E}">
        <p14:creationId xmlns:p14="http://schemas.microsoft.com/office/powerpoint/2010/main" xmlns="" val="24841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2595</TotalTime>
  <Words>781</Words>
  <Application>Microsoft Office PowerPoint</Application>
  <PresentationFormat>นำเสนอทางหน้าจอ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Weerasak Chanaman</dc:creator>
  <cp:lastModifiedBy>Degkorat</cp:lastModifiedBy>
  <cp:revision>65</cp:revision>
  <dcterms:created xsi:type="dcterms:W3CDTF">2016-11-02T08:36:13Z</dcterms:created>
  <dcterms:modified xsi:type="dcterms:W3CDTF">2016-11-29T06:43:58Z</dcterms:modified>
</cp:coreProperties>
</file>