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102" r:id="rId3"/>
    <p:sldId id="2103" r:id="rId4"/>
    <p:sldId id="2104" r:id="rId5"/>
    <p:sldId id="2105" r:id="rId6"/>
    <p:sldId id="2107" r:id="rId7"/>
    <p:sldId id="2109" r:id="rId8"/>
    <p:sldId id="2108" r:id="rId9"/>
    <p:sldId id="2110" r:id="rId10"/>
    <p:sldId id="1640" r:id="rId11"/>
    <p:sldId id="1641" r:id="rId12"/>
    <p:sldId id="2013" r:id="rId13"/>
    <p:sldId id="2014" r:id="rId14"/>
    <p:sldId id="2015" r:id="rId15"/>
    <p:sldId id="2016" r:id="rId16"/>
    <p:sldId id="2018" r:id="rId17"/>
    <p:sldId id="2111" r:id="rId18"/>
    <p:sldId id="2112" r:id="rId19"/>
    <p:sldId id="2113" r:id="rId20"/>
    <p:sldId id="2067" r:id="rId21"/>
    <p:sldId id="2002" r:id="rId22"/>
    <p:sldId id="2004" r:id="rId23"/>
    <p:sldId id="2005" r:id="rId24"/>
    <p:sldId id="1966" r:id="rId25"/>
    <p:sldId id="1967" r:id="rId26"/>
    <p:sldId id="1989" r:id="rId27"/>
    <p:sldId id="2068" r:id="rId28"/>
  </p:sldIdLst>
  <p:sldSz cx="9144000" cy="6858000" type="screen4x3"/>
  <p:notesSz cx="10234613" cy="7099300"/>
  <p:embeddedFontLst>
    <p:embeddedFont>
      <p:font typeface="Angsana New" pitchFamily="18" charset="-34"/>
      <p:regular r:id="rId31"/>
      <p:bold r:id="rId32"/>
      <p:italic r:id="rId33"/>
      <p:boldItalic r:id="rId34"/>
    </p:embeddedFont>
    <p:embeddedFont>
      <p:font typeface="Candara" pitchFamily="34" charset="0"/>
      <p:regular r:id="rId35"/>
      <p:bold r:id="rId36"/>
      <p:italic r:id="rId37"/>
      <p:boldItalic r:id="rId38"/>
    </p:embeddedFont>
    <p:embeddedFont>
      <p:font typeface="JS Chanok" charset="-34"/>
      <p:regular r:id="rId39"/>
    </p:embeddedFont>
    <p:embeddedFont>
      <p:font typeface="KodchiangUPC" pitchFamily="18" charset="-34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JasmineUPC" pitchFamily="18" charset="-34"/>
      <p:regular r:id="rId48"/>
      <p:bold r:id="rId49"/>
      <p:italic r:id="rId50"/>
      <p:boldItalic r:id="rId51"/>
    </p:embeddedFont>
    <p:embeddedFont>
      <p:font typeface="Browallia New" pitchFamily="34" charset="-34"/>
      <p:regular r:id="rId52"/>
      <p:bold r:id="rId53"/>
      <p:italic r:id="rId54"/>
      <p:boldItalic r:id="rId55"/>
    </p:embeddedFont>
    <p:embeddedFont>
      <p:font typeface="Wingdings 2" pitchFamily="18" charset="2"/>
      <p:regular r:id="rId56"/>
    </p:embeddedFont>
    <p:embeddedFont>
      <p:font typeface="Comic Sans MS" pitchFamily="66" charset="0"/>
      <p:regular r:id="rId57"/>
      <p:bold r:id="rId58"/>
    </p:embeddedFont>
    <p:embeddedFont>
      <p:font typeface="DSN Ribbon" charset="-34"/>
      <p:regular r:id="rId59"/>
    </p:embeddedFont>
    <p:embeddedFont>
      <p:font typeface="TH SarabunPSK" pitchFamily="34" charset="-34"/>
      <p:regular r:id="rId60"/>
      <p:bold r:id="rId61"/>
      <p:italic r:id="rId62"/>
      <p:boldItalic r:id="rId63"/>
    </p:embeddedFont>
    <p:embeddedFont>
      <p:font typeface="Tahoma" pitchFamily="34" charset="0"/>
      <p:regular r:id="rId64"/>
      <p:bold r:id="rId65"/>
    </p:embeddedFont>
    <p:embeddedFont>
      <p:font typeface="BrowalliaUPC" pitchFamily="34" charset="-34"/>
      <p:regular r:id="rId66"/>
      <p:bold r:id="rId67"/>
      <p:italic r:id="rId68"/>
      <p:boldItalic r:id="rId69"/>
    </p:embeddedFont>
    <p:embeddedFont>
      <p:font typeface="FreesiaUPC" pitchFamily="34" charset="-34"/>
      <p:regular r:id="rId70"/>
      <p:bold r:id="rId71"/>
      <p:italic r:id="rId72"/>
      <p:boldItalic r:id="rId73"/>
    </p:embeddedFont>
    <p:embeddedFont>
      <p:font typeface="Cordia New" pitchFamily="34" charset="-34"/>
      <p:regular r:id="rId74"/>
      <p:bold r:id="rId75"/>
      <p:italic r:id="rId76"/>
      <p:boldItalic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asyXP_V.3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FFCCFF"/>
    <a:srgbClr val="FF0066"/>
    <a:srgbClr val="FF9900"/>
    <a:srgbClr val="008000"/>
    <a:srgbClr val="660066"/>
    <a:srgbClr val="FFFF99"/>
    <a:srgbClr val="9966FF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4" autoAdjust="0"/>
    <p:restoredTop sz="89698" autoAdjust="0"/>
  </p:normalViewPr>
  <p:slideViewPr>
    <p:cSldViewPr>
      <p:cViewPr>
        <p:scale>
          <a:sx n="70" d="100"/>
          <a:sy n="70" d="100"/>
        </p:scale>
        <p:origin x="-5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76" Type="http://schemas.openxmlformats.org/officeDocument/2006/relationships/font" Target="fonts/font46.fntdata"/><Relationship Id="rId7" Type="http://schemas.openxmlformats.org/officeDocument/2006/relationships/slide" Target="slides/slide6.xml"/><Relationship Id="rId71" Type="http://schemas.openxmlformats.org/officeDocument/2006/relationships/font" Target="fonts/font4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font" Target="fonts/font36.fntdata"/><Relationship Id="rId74" Type="http://schemas.openxmlformats.org/officeDocument/2006/relationships/font" Target="fonts/font44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1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font" Target="fonts/font43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77" Type="http://schemas.openxmlformats.org/officeDocument/2006/relationships/font" Target="fonts/font47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72" Type="http://schemas.openxmlformats.org/officeDocument/2006/relationships/font" Target="fonts/font42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font" Target="fonts/font40.fntdata"/><Relationship Id="rId75" Type="http://schemas.openxmlformats.org/officeDocument/2006/relationships/font" Target="fonts/font4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06:42:29.187" idx="2">
    <p:pos x="10" y="10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1AF6E-EEB3-4566-AA4B-7E457778281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A33E520-2B2E-46A3-AE7A-B3FFF304A9BE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h-TH" sz="3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4000" b="1" spc="-70" baseline="0" dirty="0" smtClean="0">
              <a:solidFill>
                <a:schemeClr val="tx1"/>
              </a:solidFill>
            </a:rPr>
            <a:t>การประกันคุณภาพการ</a:t>
          </a:r>
          <a:r>
            <a:rPr lang="th-TH" sz="4000" b="1" dirty="0" smtClean="0">
              <a:solidFill>
                <a:schemeClr val="tx1"/>
              </a:solidFill>
            </a:rPr>
            <a:t>พยาบาล</a:t>
          </a:r>
          <a:r>
            <a:rPr lang="th-TH" sz="4000" b="1" dirty="0" smtClean="0">
              <a:solidFill>
                <a:srgbClr val="FF0000"/>
              </a:solidFill>
            </a:rPr>
            <a:t>ภายในโรงพยาบาล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th-TH" sz="3200" b="1" dirty="0" smtClean="0">
              <a:solidFill>
                <a:schemeClr val="tx1"/>
              </a:solidFill>
            </a:rPr>
            <a:t>(การประเมินตนเอง)</a:t>
          </a:r>
          <a:endParaRPr lang="th-TH" sz="3200" b="1" dirty="0">
            <a:solidFill>
              <a:schemeClr val="tx1"/>
            </a:solidFill>
          </a:endParaRPr>
        </a:p>
      </dgm:t>
    </dgm:pt>
    <dgm:pt modelId="{70E07C94-3387-402C-AF46-8510115A9E1E}" type="parTrans" cxnId="{75B22614-AE3A-4F5A-8447-32E4E7D7FC61}">
      <dgm:prSet/>
      <dgm:spPr/>
      <dgm:t>
        <a:bodyPr/>
        <a:lstStyle/>
        <a:p>
          <a:endParaRPr lang="th-TH"/>
        </a:p>
      </dgm:t>
    </dgm:pt>
    <dgm:pt modelId="{C536B69D-2086-46B6-9904-82C8DD8AD083}" type="sibTrans" cxnId="{75B22614-AE3A-4F5A-8447-32E4E7D7FC61}">
      <dgm:prSet/>
      <dgm:spPr/>
      <dgm:t>
        <a:bodyPr/>
        <a:lstStyle/>
        <a:p>
          <a:endParaRPr lang="th-TH"/>
        </a:p>
      </dgm:t>
    </dgm:pt>
    <dgm:pt modelId="{907EA462-7165-4858-99FC-438FD35CF216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h-TH" sz="3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4000" b="1" dirty="0" smtClean="0">
              <a:solidFill>
                <a:schemeClr val="tx1"/>
              </a:solidFill>
            </a:rPr>
            <a:t>การประเมินรางวัลคุณภาพการปฏิบัติการพยาบาลที่เป็นเลิศ</a:t>
          </a:r>
          <a:endParaRPr lang="th-TH" sz="4000" b="1" dirty="0">
            <a:solidFill>
              <a:schemeClr val="tx1"/>
            </a:solidFill>
          </a:endParaRPr>
        </a:p>
      </dgm:t>
    </dgm:pt>
    <dgm:pt modelId="{C21C23E7-CFF0-4BF0-9E52-955C90FB5DF1}" type="parTrans" cxnId="{9E3D27B5-C385-4A84-88F1-6A0441892009}">
      <dgm:prSet/>
      <dgm:spPr/>
      <dgm:t>
        <a:bodyPr/>
        <a:lstStyle/>
        <a:p>
          <a:endParaRPr lang="th-TH"/>
        </a:p>
      </dgm:t>
    </dgm:pt>
    <dgm:pt modelId="{DED87DA7-005F-447A-9BA7-50328C98A556}" type="sibTrans" cxnId="{9E3D27B5-C385-4A84-88F1-6A0441892009}">
      <dgm:prSet/>
      <dgm:spPr/>
      <dgm:t>
        <a:bodyPr/>
        <a:lstStyle/>
        <a:p>
          <a:endParaRPr lang="th-TH"/>
        </a:p>
      </dgm:t>
    </dgm:pt>
    <dgm:pt modelId="{8BBAD0E4-2B48-42AD-BC75-BD0E8B75EBC3}">
      <dgm:prSet phldrT="[Text]" custT="1"/>
      <dgm:spPr/>
      <dgm:t>
        <a:bodyPr/>
        <a:lstStyle/>
        <a:p>
          <a:endParaRPr lang="th-TH" sz="4000" dirty="0" smtClean="0">
            <a:solidFill>
              <a:schemeClr val="bg1"/>
            </a:solidFill>
          </a:endParaRPr>
        </a:p>
        <a:p>
          <a:r>
            <a:rPr lang="th-TH" sz="4000" b="1" dirty="0" smtClean="0">
              <a:solidFill>
                <a:schemeClr val="tx1"/>
              </a:solidFill>
            </a:rPr>
            <a:t>การตรวจประเมินคุณภาพการพยาบาล</a:t>
          </a:r>
          <a:endParaRPr lang="th-TH" sz="4000" b="1" dirty="0">
            <a:solidFill>
              <a:schemeClr val="tx1"/>
            </a:solidFill>
          </a:endParaRPr>
        </a:p>
      </dgm:t>
    </dgm:pt>
    <dgm:pt modelId="{C3CDCE16-2C48-46D7-A145-7553AADA1DA0}" type="parTrans" cxnId="{8C3FB579-9C7C-421F-9816-5368C53CC120}">
      <dgm:prSet/>
      <dgm:spPr/>
      <dgm:t>
        <a:bodyPr/>
        <a:lstStyle/>
        <a:p>
          <a:endParaRPr lang="th-TH"/>
        </a:p>
      </dgm:t>
    </dgm:pt>
    <dgm:pt modelId="{83F68BF2-26E2-4D4D-9BB1-54D7ACCD2F3F}" type="sibTrans" cxnId="{8C3FB579-9C7C-421F-9816-5368C53CC120}">
      <dgm:prSet/>
      <dgm:spPr/>
      <dgm:t>
        <a:bodyPr/>
        <a:lstStyle/>
        <a:p>
          <a:endParaRPr lang="th-TH"/>
        </a:p>
      </dgm:t>
    </dgm:pt>
    <dgm:pt modelId="{5A34A9B6-D1B3-446F-952B-529D080BB361}" type="pres">
      <dgm:prSet presAssocID="{0431AF6E-EEB3-4566-AA4B-7E45777828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335B077-2C65-4FEB-93FD-DD66903A53E5}" type="pres">
      <dgm:prSet presAssocID="{0431AF6E-EEB3-4566-AA4B-7E457778281A}" presName="fgShape" presStyleLbl="fgShp" presStyleIdx="0" presStyleCnt="1" custScaleY="94677" custLinFactNeighborY="35995"/>
      <dgm:spPr>
        <a:solidFill>
          <a:srgbClr val="FFC000"/>
        </a:solidFill>
      </dgm:spPr>
    </dgm:pt>
    <dgm:pt modelId="{15D360DF-97EA-4CAB-9AD9-20CA9C6E8C84}" type="pres">
      <dgm:prSet presAssocID="{0431AF6E-EEB3-4566-AA4B-7E457778281A}" presName="linComp" presStyleCnt="0"/>
      <dgm:spPr/>
    </dgm:pt>
    <dgm:pt modelId="{1B895E82-DB50-4EA3-9770-91AEBD39655C}" type="pres">
      <dgm:prSet presAssocID="{3A33E520-2B2E-46A3-AE7A-B3FFF304A9BE}" presName="compNode" presStyleCnt="0"/>
      <dgm:spPr/>
    </dgm:pt>
    <dgm:pt modelId="{4C771449-DBB0-4085-ABDE-CC863B883577}" type="pres">
      <dgm:prSet presAssocID="{3A33E520-2B2E-46A3-AE7A-B3FFF304A9BE}" presName="bkgdShape" presStyleLbl="node1" presStyleIdx="0" presStyleCnt="3"/>
      <dgm:spPr/>
      <dgm:t>
        <a:bodyPr/>
        <a:lstStyle/>
        <a:p>
          <a:endParaRPr lang="th-TH"/>
        </a:p>
      </dgm:t>
    </dgm:pt>
    <dgm:pt modelId="{3611670C-E8CC-4012-A976-CF7076FB7223}" type="pres">
      <dgm:prSet presAssocID="{3A33E520-2B2E-46A3-AE7A-B3FFF304A9B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ADD521-F28A-4AA6-8529-EFA8274DC10C}" type="pres">
      <dgm:prSet presAssocID="{3A33E520-2B2E-46A3-AE7A-B3FFF304A9BE}" presName="invisiNode" presStyleLbl="node1" presStyleIdx="0" presStyleCnt="3"/>
      <dgm:spPr/>
    </dgm:pt>
    <dgm:pt modelId="{3097B1F8-05C3-46C4-B3C1-C3A8E18E19B7}" type="pres">
      <dgm:prSet presAssocID="{3A33E520-2B2E-46A3-AE7A-B3FFF304A9BE}" presName="imagNode" presStyleLbl="fgImgPlace1" presStyleIdx="0" presStyleCnt="3" custScaleX="88287" custScaleY="1360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110E504-17D5-4760-9BB5-F0CA33B82B22}" type="pres">
      <dgm:prSet presAssocID="{C536B69D-2086-46B6-9904-82C8DD8AD083}" presName="sibTrans" presStyleLbl="sibTrans2D1" presStyleIdx="0" presStyleCnt="0"/>
      <dgm:spPr/>
      <dgm:t>
        <a:bodyPr/>
        <a:lstStyle/>
        <a:p>
          <a:endParaRPr lang="th-TH"/>
        </a:p>
      </dgm:t>
    </dgm:pt>
    <dgm:pt modelId="{89FF7EB2-AF96-47FA-86AA-7EAC24E5CDE1}" type="pres">
      <dgm:prSet presAssocID="{907EA462-7165-4858-99FC-438FD35CF216}" presName="compNode" presStyleCnt="0"/>
      <dgm:spPr/>
    </dgm:pt>
    <dgm:pt modelId="{9E92E2BE-15D5-4CD4-868E-0BA01C879143}" type="pres">
      <dgm:prSet presAssocID="{907EA462-7165-4858-99FC-438FD35CF216}" presName="bkgdShape" presStyleLbl="node1" presStyleIdx="1" presStyleCnt="3"/>
      <dgm:spPr/>
      <dgm:t>
        <a:bodyPr/>
        <a:lstStyle/>
        <a:p>
          <a:endParaRPr lang="th-TH"/>
        </a:p>
      </dgm:t>
    </dgm:pt>
    <dgm:pt modelId="{72DFA690-38C7-4173-9389-EE92867F9EB0}" type="pres">
      <dgm:prSet presAssocID="{907EA462-7165-4858-99FC-438FD35CF21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69A5DA-FFA1-4324-BDAB-62129F84B999}" type="pres">
      <dgm:prSet presAssocID="{907EA462-7165-4858-99FC-438FD35CF216}" presName="invisiNode" presStyleLbl="node1" presStyleIdx="1" presStyleCnt="3"/>
      <dgm:spPr/>
    </dgm:pt>
    <dgm:pt modelId="{6C3266B4-EADB-4977-8A0C-DA92412615A4}" type="pres">
      <dgm:prSet presAssocID="{907EA462-7165-4858-99FC-438FD35CF216}" presName="imagNode" presStyleLbl="fgImgPlace1" presStyleIdx="1" presStyleCnt="3" custScaleX="88287" custScaleY="1360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B0F5CF-9AFB-4BCC-AE7C-89F5C27CAC2B}" type="pres">
      <dgm:prSet presAssocID="{DED87DA7-005F-447A-9BA7-50328C98A556}" presName="sibTrans" presStyleLbl="sibTrans2D1" presStyleIdx="0" presStyleCnt="0"/>
      <dgm:spPr/>
      <dgm:t>
        <a:bodyPr/>
        <a:lstStyle/>
        <a:p>
          <a:endParaRPr lang="th-TH"/>
        </a:p>
      </dgm:t>
    </dgm:pt>
    <dgm:pt modelId="{AB8ACC3F-471B-4C56-B72A-D4B7FEBBE627}" type="pres">
      <dgm:prSet presAssocID="{8BBAD0E4-2B48-42AD-BC75-BD0E8B75EBC3}" presName="compNode" presStyleCnt="0"/>
      <dgm:spPr/>
    </dgm:pt>
    <dgm:pt modelId="{5252A8D6-ABA7-4F5B-9C97-84F85C5260D0}" type="pres">
      <dgm:prSet presAssocID="{8BBAD0E4-2B48-42AD-BC75-BD0E8B75EBC3}" presName="bkgdShape" presStyleLbl="node1" presStyleIdx="2" presStyleCnt="3"/>
      <dgm:spPr/>
      <dgm:t>
        <a:bodyPr/>
        <a:lstStyle/>
        <a:p>
          <a:endParaRPr lang="th-TH"/>
        </a:p>
      </dgm:t>
    </dgm:pt>
    <dgm:pt modelId="{6CC36F88-E52B-41A0-A8A6-89F0AA96AC70}" type="pres">
      <dgm:prSet presAssocID="{8BBAD0E4-2B48-42AD-BC75-BD0E8B75EBC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700C08-9F4C-43D3-A059-094C0C360293}" type="pres">
      <dgm:prSet presAssocID="{8BBAD0E4-2B48-42AD-BC75-BD0E8B75EBC3}" presName="invisiNode" presStyleLbl="node1" presStyleIdx="2" presStyleCnt="3"/>
      <dgm:spPr/>
    </dgm:pt>
    <dgm:pt modelId="{51349EB9-416E-43CB-9CB8-BBB5FD835AFB}" type="pres">
      <dgm:prSet presAssocID="{8BBAD0E4-2B48-42AD-BC75-BD0E8B75EBC3}" presName="imagNode" presStyleLbl="fgImgPlace1" presStyleIdx="2" presStyleCnt="3" custScaleX="88287" custScaleY="1360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6D19B55-239F-4E29-82B8-C9F521366486}" type="presOf" srcId="{8BBAD0E4-2B48-42AD-BC75-BD0E8B75EBC3}" destId="{5252A8D6-ABA7-4F5B-9C97-84F85C5260D0}" srcOrd="0" destOrd="0" presId="urn:microsoft.com/office/officeart/2005/8/layout/hList7#1"/>
    <dgm:cxn modelId="{9E3D27B5-C385-4A84-88F1-6A0441892009}" srcId="{0431AF6E-EEB3-4566-AA4B-7E457778281A}" destId="{907EA462-7165-4858-99FC-438FD35CF216}" srcOrd="1" destOrd="0" parTransId="{C21C23E7-CFF0-4BF0-9E52-955C90FB5DF1}" sibTransId="{DED87DA7-005F-447A-9BA7-50328C98A556}"/>
    <dgm:cxn modelId="{8C3FB579-9C7C-421F-9816-5368C53CC120}" srcId="{0431AF6E-EEB3-4566-AA4B-7E457778281A}" destId="{8BBAD0E4-2B48-42AD-BC75-BD0E8B75EBC3}" srcOrd="2" destOrd="0" parTransId="{C3CDCE16-2C48-46D7-A145-7553AADA1DA0}" sibTransId="{83F68BF2-26E2-4D4D-9BB1-54D7ACCD2F3F}"/>
    <dgm:cxn modelId="{AB1EDB2C-9790-4E37-8C21-7466116FF1AB}" type="presOf" srcId="{C536B69D-2086-46B6-9904-82C8DD8AD083}" destId="{6110E504-17D5-4760-9BB5-F0CA33B82B22}" srcOrd="0" destOrd="0" presId="urn:microsoft.com/office/officeart/2005/8/layout/hList7#1"/>
    <dgm:cxn modelId="{E70364E9-F21A-48A5-8EEE-7F151B7957D7}" type="presOf" srcId="{3A33E520-2B2E-46A3-AE7A-B3FFF304A9BE}" destId="{4C771449-DBB0-4085-ABDE-CC863B883577}" srcOrd="0" destOrd="0" presId="urn:microsoft.com/office/officeart/2005/8/layout/hList7#1"/>
    <dgm:cxn modelId="{75B22614-AE3A-4F5A-8447-32E4E7D7FC61}" srcId="{0431AF6E-EEB3-4566-AA4B-7E457778281A}" destId="{3A33E520-2B2E-46A3-AE7A-B3FFF304A9BE}" srcOrd="0" destOrd="0" parTransId="{70E07C94-3387-402C-AF46-8510115A9E1E}" sibTransId="{C536B69D-2086-46B6-9904-82C8DD8AD083}"/>
    <dgm:cxn modelId="{D16A9E28-1A04-4C45-95B9-117C5DBC790E}" type="presOf" srcId="{3A33E520-2B2E-46A3-AE7A-B3FFF304A9BE}" destId="{3611670C-E8CC-4012-A976-CF7076FB7223}" srcOrd="1" destOrd="0" presId="urn:microsoft.com/office/officeart/2005/8/layout/hList7#1"/>
    <dgm:cxn modelId="{499840C5-32F2-4DB7-AD2F-C8F1B9A47285}" type="presOf" srcId="{907EA462-7165-4858-99FC-438FD35CF216}" destId="{72DFA690-38C7-4173-9389-EE92867F9EB0}" srcOrd="1" destOrd="0" presId="urn:microsoft.com/office/officeart/2005/8/layout/hList7#1"/>
    <dgm:cxn modelId="{5794D973-8C15-43F0-B6FE-5EF0FD7985BF}" type="presOf" srcId="{907EA462-7165-4858-99FC-438FD35CF216}" destId="{9E92E2BE-15D5-4CD4-868E-0BA01C879143}" srcOrd="0" destOrd="0" presId="urn:microsoft.com/office/officeart/2005/8/layout/hList7#1"/>
    <dgm:cxn modelId="{0C1A7A22-4581-4C1F-8E9E-6141F6CFB59F}" type="presOf" srcId="{8BBAD0E4-2B48-42AD-BC75-BD0E8B75EBC3}" destId="{6CC36F88-E52B-41A0-A8A6-89F0AA96AC70}" srcOrd="1" destOrd="0" presId="urn:microsoft.com/office/officeart/2005/8/layout/hList7#1"/>
    <dgm:cxn modelId="{EB6E7748-B5C7-473F-A442-7F51708EDA84}" type="presOf" srcId="{0431AF6E-EEB3-4566-AA4B-7E457778281A}" destId="{5A34A9B6-D1B3-446F-952B-529D080BB361}" srcOrd="0" destOrd="0" presId="urn:microsoft.com/office/officeart/2005/8/layout/hList7#1"/>
    <dgm:cxn modelId="{E1A1A27A-8AA4-4E7F-927A-2E73CAF90366}" type="presOf" srcId="{DED87DA7-005F-447A-9BA7-50328C98A556}" destId="{03B0F5CF-9AFB-4BCC-AE7C-89F5C27CAC2B}" srcOrd="0" destOrd="0" presId="urn:microsoft.com/office/officeart/2005/8/layout/hList7#1"/>
    <dgm:cxn modelId="{1E4EE6AC-2F9E-4C0F-9A63-1B1B93E7D757}" type="presParOf" srcId="{5A34A9B6-D1B3-446F-952B-529D080BB361}" destId="{6335B077-2C65-4FEB-93FD-DD66903A53E5}" srcOrd="0" destOrd="0" presId="urn:microsoft.com/office/officeart/2005/8/layout/hList7#1"/>
    <dgm:cxn modelId="{9C3A437B-54BA-469D-933A-7F0E3E86544B}" type="presParOf" srcId="{5A34A9B6-D1B3-446F-952B-529D080BB361}" destId="{15D360DF-97EA-4CAB-9AD9-20CA9C6E8C84}" srcOrd="1" destOrd="0" presId="urn:microsoft.com/office/officeart/2005/8/layout/hList7#1"/>
    <dgm:cxn modelId="{CE909216-36CD-4D67-AF3A-AA7956DF8EF7}" type="presParOf" srcId="{15D360DF-97EA-4CAB-9AD9-20CA9C6E8C84}" destId="{1B895E82-DB50-4EA3-9770-91AEBD39655C}" srcOrd="0" destOrd="0" presId="urn:microsoft.com/office/officeart/2005/8/layout/hList7#1"/>
    <dgm:cxn modelId="{EB6D6A44-5F71-490B-9428-0D3AA63E4281}" type="presParOf" srcId="{1B895E82-DB50-4EA3-9770-91AEBD39655C}" destId="{4C771449-DBB0-4085-ABDE-CC863B883577}" srcOrd="0" destOrd="0" presId="urn:microsoft.com/office/officeart/2005/8/layout/hList7#1"/>
    <dgm:cxn modelId="{DE6FFE0D-8EC0-4215-9B85-CB61246D696B}" type="presParOf" srcId="{1B895E82-DB50-4EA3-9770-91AEBD39655C}" destId="{3611670C-E8CC-4012-A976-CF7076FB7223}" srcOrd="1" destOrd="0" presId="urn:microsoft.com/office/officeart/2005/8/layout/hList7#1"/>
    <dgm:cxn modelId="{82D204FF-E81C-4D0F-A9DC-5B637FEB6E21}" type="presParOf" srcId="{1B895E82-DB50-4EA3-9770-91AEBD39655C}" destId="{76ADD521-F28A-4AA6-8529-EFA8274DC10C}" srcOrd="2" destOrd="0" presId="urn:microsoft.com/office/officeart/2005/8/layout/hList7#1"/>
    <dgm:cxn modelId="{517AE140-DD6B-489C-AC7E-F803562E7910}" type="presParOf" srcId="{1B895E82-DB50-4EA3-9770-91AEBD39655C}" destId="{3097B1F8-05C3-46C4-B3C1-C3A8E18E19B7}" srcOrd="3" destOrd="0" presId="urn:microsoft.com/office/officeart/2005/8/layout/hList7#1"/>
    <dgm:cxn modelId="{282C431B-C03A-4B08-BC75-14E766A124FF}" type="presParOf" srcId="{15D360DF-97EA-4CAB-9AD9-20CA9C6E8C84}" destId="{6110E504-17D5-4760-9BB5-F0CA33B82B22}" srcOrd="1" destOrd="0" presId="urn:microsoft.com/office/officeart/2005/8/layout/hList7#1"/>
    <dgm:cxn modelId="{EAB1C242-9F4C-454C-A460-472185651151}" type="presParOf" srcId="{15D360DF-97EA-4CAB-9AD9-20CA9C6E8C84}" destId="{89FF7EB2-AF96-47FA-86AA-7EAC24E5CDE1}" srcOrd="2" destOrd="0" presId="urn:microsoft.com/office/officeart/2005/8/layout/hList7#1"/>
    <dgm:cxn modelId="{22F285B8-AC00-40FD-A416-13EB6B866AC8}" type="presParOf" srcId="{89FF7EB2-AF96-47FA-86AA-7EAC24E5CDE1}" destId="{9E92E2BE-15D5-4CD4-868E-0BA01C879143}" srcOrd="0" destOrd="0" presId="urn:microsoft.com/office/officeart/2005/8/layout/hList7#1"/>
    <dgm:cxn modelId="{365478B8-239B-45BC-818A-B4580B6F1029}" type="presParOf" srcId="{89FF7EB2-AF96-47FA-86AA-7EAC24E5CDE1}" destId="{72DFA690-38C7-4173-9389-EE92867F9EB0}" srcOrd="1" destOrd="0" presId="urn:microsoft.com/office/officeart/2005/8/layout/hList7#1"/>
    <dgm:cxn modelId="{016A311B-A9C3-4912-AB3A-B7A00F4FA19D}" type="presParOf" srcId="{89FF7EB2-AF96-47FA-86AA-7EAC24E5CDE1}" destId="{2169A5DA-FFA1-4324-BDAB-62129F84B999}" srcOrd="2" destOrd="0" presId="urn:microsoft.com/office/officeart/2005/8/layout/hList7#1"/>
    <dgm:cxn modelId="{088F4893-B85A-4524-ABBE-2907718ACB60}" type="presParOf" srcId="{89FF7EB2-AF96-47FA-86AA-7EAC24E5CDE1}" destId="{6C3266B4-EADB-4977-8A0C-DA92412615A4}" srcOrd="3" destOrd="0" presId="urn:microsoft.com/office/officeart/2005/8/layout/hList7#1"/>
    <dgm:cxn modelId="{8A346DB3-B03D-4FD1-A850-58A520462C34}" type="presParOf" srcId="{15D360DF-97EA-4CAB-9AD9-20CA9C6E8C84}" destId="{03B0F5CF-9AFB-4BCC-AE7C-89F5C27CAC2B}" srcOrd="3" destOrd="0" presId="urn:microsoft.com/office/officeart/2005/8/layout/hList7#1"/>
    <dgm:cxn modelId="{2FCC2EAA-88E2-40B5-8ED4-BD5C9C077492}" type="presParOf" srcId="{15D360DF-97EA-4CAB-9AD9-20CA9C6E8C84}" destId="{AB8ACC3F-471B-4C56-B72A-D4B7FEBBE627}" srcOrd="4" destOrd="0" presId="urn:microsoft.com/office/officeart/2005/8/layout/hList7#1"/>
    <dgm:cxn modelId="{47EFCCF9-15F5-4C6E-B1CB-E471D36DC653}" type="presParOf" srcId="{AB8ACC3F-471B-4C56-B72A-D4B7FEBBE627}" destId="{5252A8D6-ABA7-4F5B-9C97-84F85C5260D0}" srcOrd="0" destOrd="0" presId="urn:microsoft.com/office/officeart/2005/8/layout/hList7#1"/>
    <dgm:cxn modelId="{D30E57A1-7DA1-45AF-BF92-88368291B15E}" type="presParOf" srcId="{AB8ACC3F-471B-4C56-B72A-D4B7FEBBE627}" destId="{6CC36F88-E52B-41A0-A8A6-89F0AA96AC70}" srcOrd="1" destOrd="0" presId="urn:microsoft.com/office/officeart/2005/8/layout/hList7#1"/>
    <dgm:cxn modelId="{C56DAA45-3E24-42E4-9373-9EF4E1802765}" type="presParOf" srcId="{AB8ACC3F-471B-4C56-B72A-D4B7FEBBE627}" destId="{95700C08-9F4C-43D3-A059-094C0C360293}" srcOrd="2" destOrd="0" presId="urn:microsoft.com/office/officeart/2005/8/layout/hList7#1"/>
    <dgm:cxn modelId="{F276477A-7970-4C5E-BC1C-1C66B96063D6}" type="presParOf" srcId="{AB8ACC3F-471B-4C56-B72A-D4B7FEBBE627}" destId="{51349EB9-416E-43CB-9CB8-BBB5FD835AFB}" srcOrd="3" destOrd="0" presId="urn:microsoft.com/office/officeart/2005/8/layout/hList7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E69FF-7968-4AF1-B36C-AB6E52ADCE0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2569C6-B3F2-4971-9DF4-601A9232419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6600" b="1" dirty="0" smtClean="0">
              <a:solidFill>
                <a:srgbClr val="002060"/>
              </a:solidFill>
              <a:latin typeface="JS Chanok" pitchFamily="2" charset="-34"/>
              <a:cs typeface="JasmineUPC" pitchFamily="18" charset="-34"/>
            </a:rPr>
            <a:t>การประกันคุณภาพ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th-TH" sz="6600" b="1" dirty="0" smtClean="0">
              <a:solidFill>
                <a:srgbClr val="002060"/>
              </a:solidFill>
              <a:latin typeface="JS Chanok" pitchFamily="2" charset="-34"/>
              <a:cs typeface="JasmineUPC" pitchFamily="18" charset="-34"/>
            </a:rPr>
            <a:t>การพยาบาล</a:t>
          </a:r>
          <a:endParaRPr lang="en-US" sz="6600" b="1" dirty="0">
            <a:solidFill>
              <a:srgbClr val="002060"/>
            </a:solidFill>
            <a:latin typeface="JS Chanok" pitchFamily="2" charset="-34"/>
            <a:cs typeface="JasmineUPC" pitchFamily="18" charset="-34"/>
          </a:endParaRPr>
        </a:p>
      </dgm:t>
    </dgm:pt>
    <dgm:pt modelId="{5F7037FB-4819-4531-BE62-DEA5CCA94DC9}" type="parTrans" cxnId="{18EF98B0-9158-425A-8E93-A6759BF288A1}">
      <dgm:prSet/>
      <dgm:spPr/>
      <dgm:t>
        <a:bodyPr/>
        <a:lstStyle/>
        <a:p>
          <a:endParaRPr lang="en-US"/>
        </a:p>
      </dgm:t>
    </dgm:pt>
    <dgm:pt modelId="{C0E8D2EB-B85F-4EE2-91FD-DD9F6D55A62F}" type="sibTrans" cxnId="{18EF98B0-9158-425A-8E93-A6759BF288A1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57EE90F-5BF2-43A2-ADFC-7890B881C46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600" b="1" dirty="0" smtClean="0">
              <a:solidFill>
                <a:srgbClr val="002060"/>
              </a:solidFill>
              <a:latin typeface="JS Chanok" pitchFamily="2" charset="-34"/>
              <a:cs typeface="JasmineUPC" pitchFamily="18" charset="-34"/>
            </a:rPr>
            <a:t>การประเมินคุณภาพการพยาบาล</a:t>
          </a:r>
          <a:endParaRPr lang="en-US" sz="4400" b="1" dirty="0">
            <a:solidFill>
              <a:srgbClr val="002060"/>
            </a:solidFill>
            <a:latin typeface="JS Chanok" pitchFamily="2" charset="-34"/>
            <a:cs typeface="JasmineUPC" pitchFamily="18" charset="-34"/>
          </a:endParaRPr>
        </a:p>
      </dgm:t>
    </dgm:pt>
    <dgm:pt modelId="{51AEC89B-7525-41DA-8E5B-75472B011FD6}" type="parTrans" cxnId="{54847851-114A-4F25-9EE9-7A4FA417A74A}">
      <dgm:prSet/>
      <dgm:spPr/>
      <dgm:t>
        <a:bodyPr/>
        <a:lstStyle/>
        <a:p>
          <a:endParaRPr lang="en-US"/>
        </a:p>
      </dgm:t>
    </dgm:pt>
    <dgm:pt modelId="{C560F034-B884-4D56-A8FA-380A96A5FD28}" type="sibTrans" cxnId="{54847851-114A-4F25-9EE9-7A4FA417A74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B854FF4-EB93-4777-BF65-1965664ECB8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5400" b="1" dirty="0" smtClean="0">
              <a:solidFill>
                <a:srgbClr val="002060"/>
              </a:solidFill>
              <a:latin typeface="JS Chanok" pitchFamily="2" charset="-34"/>
              <a:cs typeface="JasmineUPC" pitchFamily="18" charset="-34"/>
            </a:rPr>
            <a:t>มาตรฐานการพยาบาล</a:t>
          </a:r>
          <a:endParaRPr lang="en-US" sz="5400" b="1" dirty="0">
            <a:solidFill>
              <a:srgbClr val="002060"/>
            </a:solidFill>
            <a:latin typeface="JS Chanok" pitchFamily="2" charset="-34"/>
            <a:cs typeface="JasmineUPC" pitchFamily="18" charset="-34"/>
          </a:endParaRPr>
        </a:p>
      </dgm:t>
    </dgm:pt>
    <dgm:pt modelId="{AC0A5786-DA0B-46EF-BB9E-9099125B3648}" type="parTrans" cxnId="{5BCA415E-DDDF-4ECA-9AEA-D4D3C9811931}">
      <dgm:prSet/>
      <dgm:spPr/>
      <dgm:t>
        <a:bodyPr/>
        <a:lstStyle/>
        <a:p>
          <a:endParaRPr lang="en-US"/>
        </a:p>
      </dgm:t>
    </dgm:pt>
    <dgm:pt modelId="{75D51778-F3BD-494F-BD2B-02635508BEA5}" type="sibTrans" cxnId="{5BCA415E-DDDF-4ECA-9AEA-D4D3C9811931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F3CA3E0-51CA-49A7-BA8B-AECA5A88E430}" type="pres">
      <dgm:prSet presAssocID="{74AE69FF-7968-4AF1-B36C-AB6E52ADC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185D3AD-09FC-4FB6-904D-DCAA8357592C}" type="pres">
      <dgm:prSet presAssocID="{BE2569C6-B3F2-4971-9DF4-601A92324196}" presName="node" presStyleLbl="node1" presStyleIdx="0" presStyleCnt="3" custScaleX="211023" custScaleY="1908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F1A4DD-ADC1-4076-A570-1D0457D9136D}" type="pres">
      <dgm:prSet presAssocID="{C0E8D2EB-B85F-4EE2-91FD-DD9F6D55A62F}" presName="sibTrans" presStyleLbl="sibTrans2D1" presStyleIdx="0" presStyleCnt="3"/>
      <dgm:spPr/>
      <dgm:t>
        <a:bodyPr/>
        <a:lstStyle/>
        <a:p>
          <a:endParaRPr lang="th-TH"/>
        </a:p>
      </dgm:t>
    </dgm:pt>
    <dgm:pt modelId="{D3BC84F6-E745-4799-8F23-CB6966B8EB88}" type="pres">
      <dgm:prSet presAssocID="{C0E8D2EB-B85F-4EE2-91FD-DD9F6D55A62F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7A8F4A2F-3D7F-4A4B-8584-14A1B8D88CBB}" type="pres">
      <dgm:prSet presAssocID="{657EE90F-5BF2-43A2-ADFC-7890B881C463}" presName="node" presStyleLbl="node1" presStyleIdx="1" presStyleCnt="3" custScaleX="105981" custRadScaleRad="95655" custRadScaleInc="-81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8DC4AB-2BC4-4E76-8ECA-3A23A8F675E2}" type="pres">
      <dgm:prSet presAssocID="{C560F034-B884-4D56-A8FA-380A96A5FD28}" presName="sibTrans" presStyleLbl="sibTrans2D1" presStyleIdx="1" presStyleCnt="3" custLinFactNeighborX="2635" custLinFactNeighborY="-41905"/>
      <dgm:spPr/>
      <dgm:t>
        <a:bodyPr/>
        <a:lstStyle/>
        <a:p>
          <a:endParaRPr lang="th-TH"/>
        </a:p>
      </dgm:t>
    </dgm:pt>
    <dgm:pt modelId="{2182624C-3796-48AC-ABA9-725F9199864F}" type="pres">
      <dgm:prSet presAssocID="{C560F034-B884-4D56-A8FA-380A96A5FD28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1518E355-1956-43D9-B478-F82FD1975075}" type="pres">
      <dgm:prSet presAssocID="{5B854FF4-EB93-4777-BF65-1965664ECB82}" presName="node" presStyleLbl="node1" presStyleIdx="2" presStyleCnt="3" custScaleX="101432" custRadScaleRad="95655" custRadScaleInc="81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8A5713-E31B-47EC-9BCE-B0F57CC44F84}" type="pres">
      <dgm:prSet presAssocID="{75D51778-F3BD-494F-BD2B-02635508BEA5}" presName="sibTrans" presStyleLbl="sibTrans2D1" presStyleIdx="2" presStyleCnt="3"/>
      <dgm:spPr/>
      <dgm:t>
        <a:bodyPr/>
        <a:lstStyle/>
        <a:p>
          <a:endParaRPr lang="th-TH"/>
        </a:p>
      </dgm:t>
    </dgm:pt>
    <dgm:pt modelId="{152B6B00-4208-425E-8D2C-3947C9256D3C}" type="pres">
      <dgm:prSet presAssocID="{75D51778-F3BD-494F-BD2B-02635508BEA5}" presName="connectorText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224EB5E8-9E78-4E71-BAE4-D30A8A186D2D}" type="presOf" srcId="{74AE69FF-7968-4AF1-B36C-AB6E52ADCE06}" destId="{BF3CA3E0-51CA-49A7-BA8B-AECA5A88E430}" srcOrd="0" destOrd="0" presId="urn:microsoft.com/office/officeart/2005/8/layout/cycle7"/>
    <dgm:cxn modelId="{18EF98B0-9158-425A-8E93-A6759BF288A1}" srcId="{74AE69FF-7968-4AF1-B36C-AB6E52ADCE06}" destId="{BE2569C6-B3F2-4971-9DF4-601A92324196}" srcOrd="0" destOrd="0" parTransId="{5F7037FB-4819-4531-BE62-DEA5CCA94DC9}" sibTransId="{C0E8D2EB-B85F-4EE2-91FD-DD9F6D55A62F}"/>
    <dgm:cxn modelId="{ECB40674-EE0A-4219-A327-1D8F20701AB4}" type="presOf" srcId="{C0E8D2EB-B85F-4EE2-91FD-DD9F6D55A62F}" destId="{DEF1A4DD-ADC1-4076-A570-1D0457D9136D}" srcOrd="0" destOrd="0" presId="urn:microsoft.com/office/officeart/2005/8/layout/cycle7"/>
    <dgm:cxn modelId="{FF844D4D-7968-455B-B8D4-25D52DBF3F8E}" type="presOf" srcId="{C560F034-B884-4D56-A8FA-380A96A5FD28}" destId="{2182624C-3796-48AC-ABA9-725F9199864F}" srcOrd="1" destOrd="0" presId="urn:microsoft.com/office/officeart/2005/8/layout/cycle7"/>
    <dgm:cxn modelId="{5BCA415E-DDDF-4ECA-9AEA-D4D3C9811931}" srcId="{74AE69FF-7968-4AF1-B36C-AB6E52ADCE06}" destId="{5B854FF4-EB93-4777-BF65-1965664ECB82}" srcOrd="2" destOrd="0" parTransId="{AC0A5786-DA0B-46EF-BB9E-9099125B3648}" sibTransId="{75D51778-F3BD-494F-BD2B-02635508BEA5}"/>
    <dgm:cxn modelId="{A6DDB5F1-3E35-43CC-AF0A-4CA43F80029F}" type="presOf" srcId="{75D51778-F3BD-494F-BD2B-02635508BEA5}" destId="{152B6B00-4208-425E-8D2C-3947C9256D3C}" srcOrd="1" destOrd="0" presId="urn:microsoft.com/office/officeart/2005/8/layout/cycle7"/>
    <dgm:cxn modelId="{54847851-114A-4F25-9EE9-7A4FA417A74A}" srcId="{74AE69FF-7968-4AF1-B36C-AB6E52ADCE06}" destId="{657EE90F-5BF2-43A2-ADFC-7890B881C463}" srcOrd="1" destOrd="0" parTransId="{51AEC89B-7525-41DA-8E5B-75472B011FD6}" sibTransId="{C560F034-B884-4D56-A8FA-380A96A5FD28}"/>
    <dgm:cxn modelId="{6A9C867E-B734-4C47-88AC-90ED59014845}" type="presOf" srcId="{C0E8D2EB-B85F-4EE2-91FD-DD9F6D55A62F}" destId="{D3BC84F6-E745-4799-8F23-CB6966B8EB88}" srcOrd="1" destOrd="0" presId="urn:microsoft.com/office/officeart/2005/8/layout/cycle7"/>
    <dgm:cxn modelId="{2936BBF9-C91E-4985-ABEE-19C30FB26237}" type="presOf" srcId="{657EE90F-5BF2-43A2-ADFC-7890B881C463}" destId="{7A8F4A2F-3D7F-4A4B-8584-14A1B8D88CBB}" srcOrd="0" destOrd="0" presId="urn:microsoft.com/office/officeart/2005/8/layout/cycle7"/>
    <dgm:cxn modelId="{0136883C-14DA-4309-91BF-47BD46940979}" type="presOf" srcId="{75D51778-F3BD-494F-BD2B-02635508BEA5}" destId="{C58A5713-E31B-47EC-9BCE-B0F57CC44F84}" srcOrd="0" destOrd="0" presId="urn:microsoft.com/office/officeart/2005/8/layout/cycle7"/>
    <dgm:cxn modelId="{592A1AF1-B9F3-4628-A1CC-232CD0F5C936}" type="presOf" srcId="{C560F034-B884-4D56-A8FA-380A96A5FD28}" destId="{5D8DC4AB-2BC4-4E76-8ECA-3A23A8F675E2}" srcOrd="0" destOrd="0" presId="urn:microsoft.com/office/officeart/2005/8/layout/cycle7"/>
    <dgm:cxn modelId="{97495938-E8B4-4BF0-8112-45C5CDBD7FBD}" type="presOf" srcId="{5B854FF4-EB93-4777-BF65-1965664ECB82}" destId="{1518E355-1956-43D9-B478-F82FD1975075}" srcOrd="0" destOrd="0" presId="urn:microsoft.com/office/officeart/2005/8/layout/cycle7"/>
    <dgm:cxn modelId="{076C6774-BB70-4DB1-83DE-3EF460AE3F61}" type="presOf" srcId="{BE2569C6-B3F2-4971-9DF4-601A92324196}" destId="{8185D3AD-09FC-4FB6-904D-DCAA8357592C}" srcOrd="0" destOrd="0" presId="urn:microsoft.com/office/officeart/2005/8/layout/cycle7"/>
    <dgm:cxn modelId="{2A4AD35E-3120-448D-9E59-62E6DABFB809}" type="presParOf" srcId="{BF3CA3E0-51CA-49A7-BA8B-AECA5A88E430}" destId="{8185D3AD-09FC-4FB6-904D-DCAA8357592C}" srcOrd="0" destOrd="0" presId="urn:microsoft.com/office/officeart/2005/8/layout/cycle7"/>
    <dgm:cxn modelId="{55A4963D-B35B-479E-B920-58D89808BECA}" type="presParOf" srcId="{BF3CA3E0-51CA-49A7-BA8B-AECA5A88E430}" destId="{DEF1A4DD-ADC1-4076-A570-1D0457D9136D}" srcOrd="1" destOrd="0" presId="urn:microsoft.com/office/officeart/2005/8/layout/cycle7"/>
    <dgm:cxn modelId="{C66BDBA1-F9EC-4F77-9CC4-3D72B6F57D31}" type="presParOf" srcId="{DEF1A4DD-ADC1-4076-A570-1D0457D9136D}" destId="{D3BC84F6-E745-4799-8F23-CB6966B8EB88}" srcOrd="0" destOrd="0" presId="urn:microsoft.com/office/officeart/2005/8/layout/cycle7"/>
    <dgm:cxn modelId="{3B8A2274-14E7-4D7F-85B8-B2C67CFECF79}" type="presParOf" srcId="{BF3CA3E0-51CA-49A7-BA8B-AECA5A88E430}" destId="{7A8F4A2F-3D7F-4A4B-8584-14A1B8D88CBB}" srcOrd="2" destOrd="0" presId="urn:microsoft.com/office/officeart/2005/8/layout/cycle7"/>
    <dgm:cxn modelId="{FF346874-1E31-49D3-B339-8118D5FE73A6}" type="presParOf" srcId="{BF3CA3E0-51CA-49A7-BA8B-AECA5A88E430}" destId="{5D8DC4AB-2BC4-4E76-8ECA-3A23A8F675E2}" srcOrd="3" destOrd="0" presId="urn:microsoft.com/office/officeart/2005/8/layout/cycle7"/>
    <dgm:cxn modelId="{55D7B1A3-5C58-4492-A77F-B5B0BED77C75}" type="presParOf" srcId="{5D8DC4AB-2BC4-4E76-8ECA-3A23A8F675E2}" destId="{2182624C-3796-48AC-ABA9-725F9199864F}" srcOrd="0" destOrd="0" presId="urn:microsoft.com/office/officeart/2005/8/layout/cycle7"/>
    <dgm:cxn modelId="{EABE0D6A-8E4E-47BE-89E0-32CA3C90B7DE}" type="presParOf" srcId="{BF3CA3E0-51CA-49A7-BA8B-AECA5A88E430}" destId="{1518E355-1956-43D9-B478-F82FD1975075}" srcOrd="4" destOrd="0" presId="urn:microsoft.com/office/officeart/2005/8/layout/cycle7"/>
    <dgm:cxn modelId="{33791F7E-6938-484F-A613-3B2A6A371D2C}" type="presParOf" srcId="{BF3CA3E0-51CA-49A7-BA8B-AECA5A88E430}" destId="{C58A5713-E31B-47EC-9BCE-B0F57CC44F84}" srcOrd="5" destOrd="0" presId="urn:microsoft.com/office/officeart/2005/8/layout/cycle7"/>
    <dgm:cxn modelId="{5A4D8EBE-C64E-424F-8CC9-3E663E0AF2DD}" type="presParOf" srcId="{C58A5713-E31B-47EC-9BCE-B0F57CC44F84}" destId="{152B6B00-4208-425E-8D2C-3947C9256D3C}" srcOrd="0" destOrd="0" presId="urn:microsoft.com/office/officeart/2005/8/layout/cycle7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C80AE-4E60-4F72-8A3C-31EB1B9A1709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6908D24-0E13-41B1-B4E5-AE2EF0DF001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4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เช่น</a:t>
          </a:r>
          <a:r>
            <a:rPr lang="th-TH" sz="40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 </a:t>
          </a:r>
          <a:r>
            <a:rPr lang="th-TH" sz="40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4400" dirty="0" err="1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พรบ</a:t>
          </a:r>
          <a:r>
            <a:rPr lang="th-TH" sz="44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.วิชาชีพของสภาการพยาบาล</a:t>
          </a:r>
          <a:endParaRPr lang="th-TH" sz="4400" dirty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</dgm:t>
    </dgm:pt>
    <dgm:pt modelId="{1BCBFF73-FF99-4813-9533-E6410A55744B}" type="parTrans" cxnId="{B840324A-B705-4825-A35C-333C35EC9E90}">
      <dgm:prSet/>
      <dgm:spPr/>
      <dgm:t>
        <a:bodyPr/>
        <a:lstStyle/>
        <a:p>
          <a:endParaRPr lang="th-TH"/>
        </a:p>
      </dgm:t>
    </dgm:pt>
    <dgm:pt modelId="{8CB53031-C98F-4493-9948-2038AA2AEDBA}" type="sibTrans" cxnId="{B840324A-B705-4825-A35C-333C35EC9E90}">
      <dgm:prSet/>
      <dgm:spPr/>
      <dgm:t>
        <a:bodyPr/>
        <a:lstStyle/>
        <a:p>
          <a:endParaRPr lang="th-TH"/>
        </a:p>
      </dgm:t>
    </dgm:pt>
    <dgm:pt modelId="{AF4FF7D2-3F49-4F07-A97F-FE8881D63A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48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เช่น</a:t>
          </a:r>
          <a:r>
            <a:rPr lang="th-TH" sz="40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44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มาตรฐานเขียว</a:t>
          </a:r>
          <a:r>
            <a:rPr lang="en-US" sz="44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classic,</a:t>
          </a:r>
          <a:r>
            <a:rPr lang="th-TH" sz="44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 </a:t>
          </a:r>
          <a:r>
            <a:rPr lang="th-TH" sz="36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มาตรฐานสุพรรณหงส์</a:t>
          </a:r>
          <a:endParaRPr lang="th-TH" sz="4400" dirty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</dgm:t>
    </dgm:pt>
    <dgm:pt modelId="{A46CFAB4-F47D-4B2C-B616-B546BFF890D0}" type="parTrans" cxnId="{1A1C430D-2EE9-4AFD-A9A1-A31AFDDEEFF5}">
      <dgm:prSet/>
      <dgm:spPr/>
      <dgm:t>
        <a:bodyPr/>
        <a:lstStyle/>
        <a:p>
          <a:endParaRPr lang="th-TH"/>
        </a:p>
      </dgm:t>
    </dgm:pt>
    <dgm:pt modelId="{6C68B079-A5ED-4037-ADAA-541A1560894C}" type="sibTrans" cxnId="{1A1C430D-2EE9-4AFD-A9A1-A31AFDDEEFF5}">
      <dgm:prSet/>
      <dgm:spPr/>
      <dgm:t>
        <a:bodyPr/>
        <a:lstStyle/>
        <a:p>
          <a:endParaRPr lang="th-TH"/>
        </a:p>
      </dgm:t>
    </dgm:pt>
    <dgm:pt modelId="{3D0037FB-5CCD-47D3-9CFA-B9BED42C65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4400" b="1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เช่น</a:t>
          </a:r>
          <a:r>
            <a:rPr lang="th-TH" sz="44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6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มาตรฐานพยาบาลรพ.</a:t>
          </a:r>
          <a:r>
            <a:rPr lang="en-US" sz="36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A </a:t>
          </a:r>
          <a:r>
            <a:rPr lang="th-TH" sz="36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, มาตรฐานสูติกรรม    รพ.</a:t>
          </a:r>
          <a:r>
            <a:rPr lang="en-US" sz="3600" dirty="0" smtClean="0">
              <a:solidFill>
                <a:schemeClr val="tx1"/>
              </a:solidFill>
              <a:latin typeface="JasmineUPC" pitchFamily="18" charset="-34"/>
              <a:cs typeface="JasmineUPC" pitchFamily="18" charset="-34"/>
            </a:rPr>
            <a:t>B</a:t>
          </a:r>
          <a:endParaRPr lang="th-TH" sz="3600" dirty="0">
            <a:solidFill>
              <a:schemeClr val="tx1"/>
            </a:solidFill>
            <a:latin typeface="JasmineUPC" pitchFamily="18" charset="-34"/>
            <a:cs typeface="JasmineUPC" pitchFamily="18" charset="-34"/>
          </a:endParaRPr>
        </a:p>
      </dgm:t>
    </dgm:pt>
    <dgm:pt modelId="{20240147-E019-4291-AB49-4FC89B9EBB8B}" type="parTrans" cxnId="{1932D5A1-AA55-400D-BA23-6C4709237DBC}">
      <dgm:prSet/>
      <dgm:spPr/>
      <dgm:t>
        <a:bodyPr/>
        <a:lstStyle/>
        <a:p>
          <a:endParaRPr lang="th-TH"/>
        </a:p>
      </dgm:t>
    </dgm:pt>
    <dgm:pt modelId="{6F34973F-B0DF-4BD8-8639-3BC0E34E2882}" type="sibTrans" cxnId="{1932D5A1-AA55-400D-BA23-6C4709237DBC}">
      <dgm:prSet/>
      <dgm:spPr/>
      <dgm:t>
        <a:bodyPr/>
        <a:lstStyle/>
        <a:p>
          <a:endParaRPr lang="th-TH"/>
        </a:p>
      </dgm:t>
    </dgm:pt>
    <dgm:pt modelId="{5ABEC18A-703F-441C-9D91-BDF7BB027C29}" type="pres">
      <dgm:prSet presAssocID="{220C80AE-4E60-4F72-8A3C-31EB1B9A17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8B4BC13-A181-46A5-9BE8-A59E0FC9C7A8}" type="pres">
      <dgm:prSet presAssocID="{220C80AE-4E60-4F72-8A3C-31EB1B9A1709}" presName="bkgdShp" presStyleLbl="alignAccFollowNode1" presStyleIdx="0" presStyleCnt="1"/>
      <dgm:spPr/>
    </dgm:pt>
    <dgm:pt modelId="{22D33C59-862D-4665-B76F-C706DBAC1988}" type="pres">
      <dgm:prSet presAssocID="{220C80AE-4E60-4F72-8A3C-31EB1B9A1709}" presName="linComp" presStyleCnt="0"/>
      <dgm:spPr/>
    </dgm:pt>
    <dgm:pt modelId="{12A54342-A2C3-4BD3-948E-AD0B1DAB65E5}" type="pres">
      <dgm:prSet presAssocID="{76908D24-0E13-41B1-B4E5-AE2EF0DF0010}" presName="compNode" presStyleCnt="0"/>
      <dgm:spPr/>
    </dgm:pt>
    <dgm:pt modelId="{D1D9234B-85E9-48A3-A56E-2F425C4B46BF}" type="pres">
      <dgm:prSet presAssocID="{76908D24-0E13-41B1-B4E5-AE2EF0DF00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DA646D-9B77-47EF-B752-2BA54E408FFD}" type="pres">
      <dgm:prSet presAssocID="{76908D24-0E13-41B1-B4E5-AE2EF0DF0010}" presName="invisiNode" presStyleLbl="node1" presStyleIdx="0" presStyleCnt="3"/>
      <dgm:spPr/>
    </dgm:pt>
    <dgm:pt modelId="{535214BE-2042-42DB-83AE-80CD1378DB36}" type="pres">
      <dgm:prSet presAssocID="{76908D24-0E13-41B1-B4E5-AE2EF0DF0010}" presName="imagNode" presStyleLbl="fgImgPlace1" presStyleIdx="0" presStyleCnt="3"/>
      <dgm:spPr/>
    </dgm:pt>
    <dgm:pt modelId="{A23FA051-63FE-49E9-AF46-6CA993BB51E8}" type="pres">
      <dgm:prSet presAssocID="{8CB53031-C98F-4493-9948-2038AA2AEDBA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4E25D8D-B408-4517-BE12-45267AA3AFFC}" type="pres">
      <dgm:prSet presAssocID="{AF4FF7D2-3F49-4F07-A97F-FE8881D63A96}" presName="compNode" presStyleCnt="0"/>
      <dgm:spPr/>
    </dgm:pt>
    <dgm:pt modelId="{26A2AB4C-1E25-40E9-91EF-EAC1D6962388}" type="pres">
      <dgm:prSet presAssocID="{AF4FF7D2-3F49-4F07-A97F-FE8881D63A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EBDF2C-0438-40C1-B926-2966519C6F39}" type="pres">
      <dgm:prSet presAssocID="{AF4FF7D2-3F49-4F07-A97F-FE8881D63A96}" presName="invisiNode" presStyleLbl="node1" presStyleIdx="1" presStyleCnt="3"/>
      <dgm:spPr/>
    </dgm:pt>
    <dgm:pt modelId="{D1364867-73D0-440E-93D2-F54D72BA488F}" type="pres">
      <dgm:prSet presAssocID="{AF4FF7D2-3F49-4F07-A97F-FE8881D63A96}" presName="imagNode" presStyleLbl="fgImgPlace1" presStyleIdx="1" presStyleCnt="3"/>
      <dgm:spPr/>
    </dgm:pt>
    <dgm:pt modelId="{A41590C3-6163-440B-B92E-D8FEBEBE007D}" type="pres">
      <dgm:prSet presAssocID="{6C68B079-A5ED-4037-ADAA-541A1560894C}" presName="sibTrans" presStyleLbl="sibTrans2D1" presStyleIdx="0" presStyleCnt="0"/>
      <dgm:spPr/>
      <dgm:t>
        <a:bodyPr/>
        <a:lstStyle/>
        <a:p>
          <a:endParaRPr lang="th-TH"/>
        </a:p>
      </dgm:t>
    </dgm:pt>
    <dgm:pt modelId="{C4C7B96E-BD30-4167-BFBC-9E2F81A95AC0}" type="pres">
      <dgm:prSet presAssocID="{3D0037FB-5CCD-47D3-9CFA-B9BED42C652C}" presName="compNode" presStyleCnt="0"/>
      <dgm:spPr/>
    </dgm:pt>
    <dgm:pt modelId="{16886057-EFFF-4E04-98D0-9D7E78E938D2}" type="pres">
      <dgm:prSet presAssocID="{3D0037FB-5CCD-47D3-9CFA-B9BED42C65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143377-CB8E-4F26-B4A5-D474C3B3D014}" type="pres">
      <dgm:prSet presAssocID="{3D0037FB-5CCD-47D3-9CFA-B9BED42C652C}" presName="invisiNode" presStyleLbl="node1" presStyleIdx="2" presStyleCnt="3"/>
      <dgm:spPr/>
    </dgm:pt>
    <dgm:pt modelId="{3D5687C0-3BF0-4092-B82E-BDE65E07BBB2}" type="pres">
      <dgm:prSet presAssocID="{3D0037FB-5CCD-47D3-9CFA-B9BED42C652C}" presName="imagNode" presStyleLbl="fgImgPlace1" presStyleIdx="2" presStyleCnt="3"/>
      <dgm:spPr/>
    </dgm:pt>
  </dgm:ptLst>
  <dgm:cxnLst>
    <dgm:cxn modelId="{D444CB4B-3937-46DF-B535-3FD99492C50B}" type="presOf" srcId="{3D0037FB-5CCD-47D3-9CFA-B9BED42C652C}" destId="{16886057-EFFF-4E04-98D0-9D7E78E938D2}" srcOrd="0" destOrd="0" presId="urn:microsoft.com/office/officeart/2005/8/layout/pList2#1"/>
    <dgm:cxn modelId="{48DB714D-B027-433C-A7D5-74BD08151C5B}" type="presOf" srcId="{AF4FF7D2-3F49-4F07-A97F-FE8881D63A96}" destId="{26A2AB4C-1E25-40E9-91EF-EAC1D6962388}" srcOrd="0" destOrd="0" presId="urn:microsoft.com/office/officeart/2005/8/layout/pList2#1"/>
    <dgm:cxn modelId="{C0E96091-FF06-4075-9449-A32424C9274E}" type="presOf" srcId="{220C80AE-4E60-4F72-8A3C-31EB1B9A1709}" destId="{5ABEC18A-703F-441C-9D91-BDF7BB027C29}" srcOrd="0" destOrd="0" presId="urn:microsoft.com/office/officeart/2005/8/layout/pList2#1"/>
    <dgm:cxn modelId="{81D4C340-3A80-49AD-BEDC-0CAF244DFEB4}" type="presOf" srcId="{76908D24-0E13-41B1-B4E5-AE2EF0DF0010}" destId="{D1D9234B-85E9-48A3-A56E-2F425C4B46BF}" srcOrd="0" destOrd="0" presId="urn:microsoft.com/office/officeart/2005/8/layout/pList2#1"/>
    <dgm:cxn modelId="{4B996CC7-C675-4938-A8CE-1423989D634A}" type="presOf" srcId="{6C68B079-A5ED-4037-ADAA-541A1560894C}" destId="{A41590C3-6163-440B-B92E-D8FEBEBE007D}" srcOrd="0" destOrd="0" presId="urn:microsoft.com/office/officeart/2005/8/layout/pList2#1"/>
    <dgm:cxn modelId="{1932D5A1-AA55-400D-BA23-6C4709237DBC}" srcId="{220C80AE-4E60-4F72-8A3C-31EB1B9A1709}" destId="{3D0037FB-5CCD-47D3-9CFA-B9BED42C652C}" srcOrd="2" destOrd="0" parTransId="{20240147-E019-4291-AB49-4FC89B9EBB8B}" sibTransId="{6F34973F-B0DF-4BD8-8639-3BC0E34E2882}"/>
    <dgm:cxn modelId="{1A1C430D-2EE9-4AFD-A9A1-A31AFDDEEFF5}" srcId="{220C80AE-4E60-4F72-8A3C-31EB1B9A1709}" destId="{AF4FF7D2-3F49-4F07-A97F-FE8881D63A96}" srcOrd="1" destOrd="0" parTransId="{A46CFAB4-F47D-4B2C-B616-B546BFF890D0}" sibTransId="{6C68B079-A5ED-4037-ADAA-541A1560894C}"/>
    <dgm:cxn modelId="{B840324A-B705-4825-A35C-333C35EC9E90}" srcId="{220C80AE-4E60-4F72-8A3C-31EB1B9A1709}" destId="{76908D24-0E13-41B1-B4E5-AE2EF0DF0010}" srcOrd="0" destOrd="0" parTransId="{1BCBFF73-FF99-4813-9533-E6410A55744B}" sibTransId="{8CB53031-C98F-4493-9948-2038AA2AEDBA}"/>
    <dgm:cxn modelId="{F65AB29B-220D-4239-A668-F26B8C0E586A}" type="presOf" srcId="{8CB53031-C98F-4493-9948-2038AA2AEDBA}" destId="{A23FA051-63FE-49E9-AF46-6CA993BB51E8}" srcOrd="0" destOrd="0" presId="urn:microsoft.com/office/officeart/2005/8/layout/pList2#1"/>
    <dgm:cxn modelId="{8905A830-0CF1-4817-9F94-4C16C362687F}" type="presParOf" srcId="{5ABEC18A-703F-441C-9D91-BDF7BB027C29}" destId="{D8B4BC13-A181-46A5-9BE8-A59E0FC9C7A8}" srcOrd="0" destOrd="0" presId="urn:microsoft.com/office/officeart/2005/8/layout/pList2#1"/>
    <dgm:cxn modelId="{EC8F3828-3BE7-48CF-84F9-0616169521F0}" type="presParOf" srcId="{5ABEC18A-703F-441C-9D91-BDF7BB027C29}" destId="{22D33C59-862D-4665-B76F-C706DBAC1988}" srcOrd="1" destOrd="0" presId="urn:microsoft.com/office/officeart/2005/8/layout/pList2#1"/>
    <dgm:cxn modelId="{C5269FBB-9C8B-424D-AF6B-9E3106D90644}" type="presParOf" srcId="{22D33C59-862D-4665-B76F-C706DBAC1988}" destId="{12A54342-A2C3-4BD3-948E-AD0B1DAB65E5}" srcOrd="0" destOrd="0" presId="urn:microsoft.com/office/officeart/2005/8/layout/pList2#1"/>
    <dgm:cxn modelId="{3EB20D17-D4E3-4C84-8E8D-E91CFCF124D8}" type="presParOf" srcId="{12A54342-A2C3-4BD3-948E-AD0B1DAB65E5}" destId="{D1D9234B-85E9-48A3-A56E-2F425C4B46BF}" srcOrd="0" destOrd="0" presId="urn:microsoft.com/office/officeart/2005/8/layout/pList2#1"/>
    <dgm:cxn modelId="{48FEA230-6583-41B6-9254-B2FBCE484A2A}" type="presParOf" srcId="{12A54342-A2C3-4BD3-948E-AD0B1DAB65E5}" destId="{F7DA646D-9B77-47EF-B752-2BA54E408FFD}" srcOrd="1" destOrd="0" presId="urn:microsoft.com/office/officeart/2005/8/layout/pList2#1"/>
    <dgm:cxn modelId="{A562E0E5-8821-4890-9214-11B0735AFC77}" type="presParOf" srcId="{12A54342-A2C3-4BD3-948E-AD0B1DAB65E5}" destId="{535214BE-2042-42DB-83AE-80CD1378DB36}" srcOrd="2" destOrd="0" presId="urn:microsoft.com/office/officeart/2005/8/layout/pList2#1"/>
    <dgm:cxn modelId="{B90EE55E-2243-4A33-A0B6-536154592545}" type="presParOf" srcId="{22D33C59-862D-4665-B76F-C706DBAC1988}" destId="{A23FA051-63FE-49E9-AF46-6CA993BB51E8}" srcOrd="1" destOrd="0" presId="urn:microsoft.com/office/officeart/2005/8/layout/pList2#1"/>
    <dgm:cxn modelId="{3F969325-1AE5-4DA4-84D4-8632EBB8AA56}" type="presParOf" srcId="{22D33C59-862D-4665-B76F-C706DBAC1988}" destId="{14E25D8D-B408-4517-BE12-45267AA3AFFC}" srcOrd="2" destOrd="0" presId="urn:microsoft.com/office/officeart/2005/8/layout/pList2#1"/>
    <dgm:cxn modelId="{3342F3C4-54E7-4AB8-9DAC-842CFFBA3089}" type="presParOf" srcId="{14E25D8D-B408-4517-BE12-45267AA3AFFC}" destId="{26A2AB4C-1E25-40E9-91EF-EAC1D6962388}" srcOrd="0" destOrd="0" presId="urn:microsoft.com/office/officeart/2005/8/layout/pList2#1"/>
    <dgm:cxn modelId="{EEFD2005-9DCE-4B0A-B279-609820C04940}" type="presParOf" srcId="{14E25D8D-B408-4517-BE12-45267AA3AFFC}" destId="{B6EBDF2C-0438-40C1-B926-2966519C6F39}" srcOrd="1" destOrd="0" presId="urn:microsoft.com/office/officeart/2005/8/layout/pList2#1"/>
    <dgm:cxn modelId="{1DB4B619-D874-4EEF-B4BB-1E64D2E57E6A}" type="presParOf" srcId="{14E25D8D-B408-4517-BE12-45267AA3AFFC}" destId="{D1364867-73D0-440E-93D2-F54D72BA488F}" srcOrd="2" destOrd="0" presId="urn:microsoft.com/office/officeart/2005/8/layout/pList2#1"/>
    <dgm:cxn modelId="{49829297-E6AF-46BA-98B8-9D1F0CDE18A0}" type="presParOf" srcId="{22D33C59-862D-4665-B76F-C706DBAC1988}" destId="{A41590C3-6163-440B-B92E-D8FEBEBE007D}" srcOrd="3" destOrd="0" presId="urn:microsoft.com/office/officeart/2005/8/layout/pList2#1"/>
    <dgm:cxn modelId="{74EA493D-9489-499A-B7F1-A0110BB21D70}" type="presParOf" srcId="{22D33C59-862D-4665-B76F-C706DBAC1988}" destId="{C4C7B96E-BD30-4167-BFBC-9E2F81A95AC0}" srcOrd="4" destOrd="0" presId="urn:microsoft.com/office/officeart/2005/8/layout/pList2#1"/>
    <dgm:cxn modelId="{CB6D5985-2CC7-48D7-9644-B8501B5038E7}" type="presParOf" srcId="{C4C7B96E-BD30-4167-BFBC-9E2F81A95AC0}" destId="{16886057-EFFF-4E04-98D0-9D7E78E938D2}" srcOrd="0" destOrd="0" presId="urn:microsoft.com/office/officeart/2005/8/layout/pList2#1"/>
    <dgm:cxn modelId="{8940B380-8914-4CAC-9204-F4EFCAA3A3FB}" type="presParOf" srcId="{C4C7B96E-BD30-4167-BFBC-9E2F81A95AC0}" destId="{E6143377-CB8E-4F26-B4A5-D474C3B3D014}" srcOrd="1" destOrd="0" presId="urn:microsoft.com/office/officeart/2005/8/layout/pList2#1"/>
    <dgm:cxn modelId="{E70567B0-C2E5-4DAC-9BAD-F299EA1B7E55}" type="presParOf" srcId="{C4C7B96E-BD30-4167-BFBC-9E2F81A95AC0}" destId="{3D5687C0-3BF0-4092-B82E-BDE65E07BBB2}" srcOrd="2" destOrd="0" presId="urn:microsoft.com/office/officeart/2005/8/layout/pList2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3D02C-CA8D-4C6B-87F9-AECBB945E01F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92A702-E46B-49BF-957E-195F202CBBD7}">
      <dgm:prSet phldrT="[Text]" custT="1"/>
      <dgm:spPr/>
      <dgm:t>
        <a:bodyPr/>
        <a:lstStyle/>
        <a:p>
          <a:r>
            <a:rPr lang="en-US" sz="8800" b="1" dirty="0" smtClean="0">
              <a:latin typeface="Comic Sans MS" pitchFamily="66" charset="0"/>
            </a:rPr>
            <a:t>QA</a:t>
          </a:r>
          <a:endParaRPr lang="th-TH" sz="8800" b="1" dirty="0">
            <a:latin typeface="Comic Sans MS" pitchFamily="66" charset="0"/>
          </a:endParaRPr>
        </a:p>
      </dgm:t>
    </dgm:pt>
    <dgm:pt modelId="{1D5B053B-CFC4-4663-80BB-B1786216EC18}" type="parTrans" cxnId="{D655A741-0D18-4C87-BF87-2A97A01D15B8}">
      <dgm:prSet/>
      <dgm:spPr/>
      <dgm:t>
        <a:bodyPr/>
        <a:lstStyle/>
        <a:p>
          <a:endParaRPr lang="th-TH"/>
        </a:p>
      </dgm:t>
    </dgm:pt>
    <dgm:pt modelId="{CC0DBDB2-EF3C-4932-A070-45429F7D8AEB}" type="sibTrans" cxnId="{D655A741-0D18-4C87-BF87-2A97A01D15B8}">
      <dgm:prSet/>
      <dgm:spPr/>
      <dgm:t>
        <a:bodyPr/>
        <a:lstStyle/>
        <a:p>
          <a:endParaRPr lang="th-TH"/>
        </a:p>
      </dgm:t>
    </dgm:pt>
    <dgm:pt modelId="{B08015EC-F647-4882-99A9-397383251505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/>
              </a:solidFill>
            </a:rPr>
            <a:t>สำนักการพยาบาล</a:t>
          </a:r>
          <a:endParaRPr lang="th-TH" sz="5400" b="1" dirty="0">
            <a:solidFill>
              <a:schemeClr val="tx1"/>
            </a:solidFill>
          </a:endParaRPr>
        </a:p>
      </dgm:t>
    </dgm:pt>
    <dgm:pt modelId="{CB533993-6093-42ED-B0D8-72278BA0A183}" type="parTrans" cxnId="{8C26FAD9-2BF1-4D88-BC1F-5D1533375277}">
      <dgm:prSet/>
      <dgm:spPr/>
      <dgm:t>
        <a:bodyPr/>
        <a:lstStyle/>
        <a:p>
          <a:endParaRPr lang="th-TH"/>
        </a:p>
      </dgm:t>
    </dgm:pt>
    <dgm:pt modelId="{B6431ADD-0622-44CA-ABCA-8A62D8DA34B6}" type="sibTrans" cxnId="{8C26FAD9-2BF1-4D88-BC1F-5D1533375277}">
      <dgm:prSet/>
      <dgm:spPr/>
      <dgm:t>
        <a:bodyPr/>
        <a:lstStyle/>
        <a:p>
          <a:endParaRPr lang="th-TH"/>
        </a:p>
      </dgm:t>
    </dgm:pt>
    <dgm:pt modelId="{593F2422-AE7C-4936-8760-9A2B54F7A9FF}">
      <dgm:prSet phldrT="[Text]" custT="1"/>
      <dgm:spPr/>
      <dgm:t>
        <a:bodyPr/>
        <a:lstStyle/>
        <a:p>
          <a:r>
            <a:rPr lang="th-TH" sz="5400" b="1" dirty="0" smtClean="0">
              <a:solidFill>
                <a:schemeClr val="tx1"/>
              </a:solidFill>
            </a:rPr>
            <a:t>สภาการพยาบาล</a:t>
          </a:r>
          <a:endParaRPr lang="th-TH" sz="5400" b="1" dirty="0">
            <a:solidFill>
              <a:schemeClr val="tx1"/>
            </a:solidFill>
          </a:endParaRPr>
        </a:p>
      </dgm:t>
    </dgm:pt>
    <dgm:pt modelId="{7A2C2204-74F3-493C-8B2F-328FD7B99D94}" type="sibTrans" cxnId="{FDB8F292-A899-44EC-BD6F-3449B67968C5}">
      <dgm:prSet/>
      <dgm:spPr/>
      <dgm:t>
        <a:bodyPr/>
        <a:lstStyle/>
        <a:p>
          <a:endParaRPr lang="th-TH"/>
        </a:p>
      </dgm:t>
    </dgm:pt>
    <dgm:pt modelId="{80650C7C-EA15-48BA-9A7E-C15E98946883}" type="parTrans" cxnId="{FDB8F292-A899-44EC-BD6F-3449B67968C5}">
      <dgm:prSet/>
      <dgm:spPr/>
      <dgm:t>
        <a:bodyPr/>
        <a:lstStyle/>
        <a:p>
          <a:endParaRPr lang="th-TH"/>
        </a:p>
      </dgm:t>
    </dgm:pt>
    <dgm:pt modelId="{D25D139B-0854-4B6A-8DA3-7B08EE9C3825}" type="pres">
      <dgm:prSet presAssocID="{0D53D02C-CA8D-4C6B-87F9-AECBB945E0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D7A6D56-33DB-4AED-A8EB-B7675BDE9D15}" type="pres">
      <dgm:prSet presAssocID="{AF92A702-E46B-49BF-957E-195F202CBBD7}" presName="centerShape" presStyleLbl="node0" presStyleIdx="0" presStyleCnt="1" custScaleX="126454"/>
      <dgm:spPr/>
      <dgm:t>
        <a:bodyPr/>
        <a:lstStyle/>
        <a:p>
          <a:endParaRPr lang="th-TH"/>
        </a:p>
      </dgm:t>
    </dgm:pt>
    <dgm:pt modelId="{44814CC3-B770-42D5-BC12-3F0AD1961C5F}" type="pres">
      <dgm:prSet presAssocID="{593F2422-AE7C-4936-8760-9A2B54F7A9FF}" presName="node" presStyleLbl="node1" presStyleIdx="0" presStyleCnt="2" custScaleX="1454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F569D0-80A8-4E1F-969D-8F57B3036C76}" type="pres">
      <dgm:prSet presAssocID="{593F2422-AE7C-4936-8760-9A2B54F7A9FF}" presName="dummy" presStyleCnt="0"/>
      <dgm:spPr/>
    </dgm:pt>
    <dgm:pt modelId="{A7823E47-9C01-474A-B125-4696B8DFA89D}" type="pres">
      <dgm:prSet presAssocID="{7A2C2204-74F3-493C-8B2F-328FD7B99D94}" presName="sibTrans" presStyleLbl="sibTrans2D1" presStyleIdx="0" presStyleCnt="2"/>
      <dgm:spPr/>
      <dgm:t>
        <a:bodyPr/>
        <a:lstStyle/>
        <a:p>
          <a:endParaRPr lang="th-TH"/>
        </a:p>
      </dgm:t>
    </dgm:pt>
    <dgm:pt modelId="{8D573F92-CD85-4914-B737-B76CFD32A0F9}" type="pres">
      <dgm:prSet presAssocID="{B08015EC-F647-4882-99A9-397383251505}" presName="node" presStyleLbl="node1" presStyleIdx="1" presStyleCnt="2" custScaleX="1630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D14DC7-0522-41B5-9FD9-945B6023E17B}" type="pres">
      <dgm:prSet presAssocID="{B08015EC-F647-4882-99A9-397383251505}" presName="dummy" presStyleCnt="0"/>
      <dgm:spPr/>
    </dgm:pt>
    <dgm:pt modelId="{B974C291-3C85-44DD-854C-15D1D7581F24}" type="pres">
      <dgm:prSet presAssocID="{B6431ADD-0622-44CA-ABCA-8A62D8DA34B6}" presName="sibTrans" presStyleLbl="sibTrans2D1" presStyleIdx="1" presStyleCnt="2"/>
      <dgm:spPr/>
      <dgm:t>
        <a:bodyPr/>
        <a:lstStyle/>
        <a:p>
          <a:endParaRPr lang="th-TH"/>
        </a:p>
      </dgm:t>
    </dgm:pt>
  </dgm:ptLst>
  <dgm:cxnLst>
    <dgm:cxn modelId="{D655A741-0D18-4C87-BF87-2A97A01D15B8}" srcId="{0D53D02C-CA8D-4C6B-87F9-AECBB945E01F}" destId="{AF92A702-E46B-49BF-957E-195F202CBBD7}" srcOrd="0" destOrd="0" parTransId="{1D5B053B-CFC4-4663-80BB-B1786216EC18}" sibTransId="{CC0DBDB2-EF3C-4932-A070-45429F7D8AEB}"/>
    <dgm:cxn modelId="{75A9C0F4-AE0F-4578-8397-ECDD19C9A410}" type="presOf" srcId="{7A2C2204-74F3-493C-8B2F-328FD7B99D94}" destId="{A7823E47-9C01-474A-B125-4696B8DFA89D}" srcOrd="0" destOrd="0" presId="urn:microsoft.com/office/officeart/2005/8/layout/radial6"/>
    <dgm:cxn modelId="{69FC4ED2-EE96-46AE-8840-D89111B4C04F}" type="presOf" srcId="{0D53D02C-CA8D-4C6B-87F9-AECBB945E01F}" destId="{D25D139B-0854-4B6A-8DA3-7B08EE9C3825}" srcOrd="0" destOrd="0" presId="urn:microsoft.com/office/officeart/2005/8/layout/radial6"/>
    <dgm:cxn modelId="{01260522-4AE8-4BD3-BA81-B93F1787AF47}" type="presOf" srcId="{593F2422-AE7C-4936-8760-9A2B54F7A9FF}" destId="{44814CC3-B770-42D5-BC12-3F0AD1961C5F}" srcOrd="0" destOrd="0" presId="urn:microsoft.com/office/officeart/2005/8/layout/radial6"/>
    <dgm:cxn modelId="{4D784CA1-7E27-4C50-B1F6-861B46552FD0}" type="presOf" srcId="{AF92A702-E46B-49BF-957E-195F202CBBD7}" destId="{2D7A6D56-33DB-4AED-A8EB-B7675BDE9D15}" srcOrd="0" destOrd="0" presId="urn:microsoft.com/office/officeart/2005/8/layout/radial6"/>
    <dgm:cxn modelId="{8C26FAD9-2BF1-4D88-BC1F-5D1533375277}" srcId="{AF92A702-E46B-49BF-957E-195F202CBBD7}" destId="{B08015EC-F647-4882-99A9-397383251505}" srcOrd="1" destOrd="0" parTransId="{CB533993-6093-42ED-B0D8-72278BA0A183}" sibTransId="{B6431ADD-0622-44CA-ABCA-8A62D8DA34B6}"/>
    <dgm:cxn modelId="{6B829D3C-9E27-4DF2-93DF-9F888E4C7AD4}" type="presOf" srcId="{B08015EC-F647-4882-99A9-397383251505}" destId="{8D573F92-CD85-4914-B737-B76CFD32A0F9}" srcOrd="0" destOrd="0" presId="urn:microsoft.com/office/officeart/2005/8/layout/radial6"/>
    <dgm:cxn modelId="{FDB8F292-A899-44EC-BD6F-3449B67968C5}" srcId="{AF92A702-E46B-49BF-957E-195F202CBBD7}" destId="{593F2422-AE7C-4936-8760-9A2B54F7A9FF}" srcOrd="0" destOrd="0" parTransId="{80650C7C-EA15-48BA-9A7E-C15E98946883}" sibTransId="{7A2C2204-74F3-493C-8B2F-328FD7B99D94}"/>
    <dgm:cxn modelId="{BB41A802-AADE-4FD5-A8E0-2E3182A65FF0}" type="presOf" srcId="{B6431ADD-0622-44CA-ABCA-8A62D8DA34B6}" destId="{B974C291-3C85-44DD-854C-15D1D7581F24}" srcOrd="0" destOrd="0" presId="urn:microsoft.com/office/officeart/2005/8/layout/radial6"/>
    <dgm:cxn modelId="{B316D936-08B2-45F7-A1DD-406199407E53}" type="presParOf" srcId="{D25D139B-0854-4B6A-8DA3-7B08EE9C3825}" destId="{2D7A6D56-33DB-4AED-A8EB-B7675BDE9D15}" srcOrd="0" destOrd="0" presId="urn:microsoft.com/office/officeart/2005/8/layout/radial6"/>
    <dgm:cxn modelId="{5A297A3A-0713-4CFF-B838-F50A1B1CE93F}" type="presParOf" srcId="{D25D139B-0854-4B6A-8DA3-7B08EE9C3825}" destId="{44814CC3-B770-42D5-BC12-3F0AD1961C5F}" srcOrd="1" destOrd="0" presId="urn:microsoft.com/office/officeart/2005/8/layout/radial6"/>
    <dgm:cxn modelId="{AD16C3DF-CB9E-4F7E-B739-9BE09A7E38E6}" type="presParOf" srcId="{D25D139B-0854-4B6A-8DA3-7B08EE9C3825}" destId="{CBF569D0-80A8-4E1F-969D-8F57B3036C76}" srcOrd="2" destOrd="0" presId="urn:microsoft.com/office/officeart/2005/8/layout/radial6"/>
    <dgm:cxn modelId="{984C2550-9BFE-4035-A909-E8A5C44049EB}" type="presParOf" srcId="{D25D139B-0854-4B6A-8DA3-7B08EE9C3825}" destId="{A7823E47-9C01-474A-B125-4696B8DFA89D}" srcOrd="3" destOrd="0" presId="urn:microsoft.com/office/officeart/2005/8/layout/radial6"/>
    <dgm:cxn modelId="{24B9869A-35E8-47BF-9468-4EBBD33324D7}" type="presParOf" srcId="{D25D139B-0854-4B6A-8DA3-7B08EE9C3825}" destId="{8D573F92-CD85-4914-B737-B76CFD32A0F9}" srcOrd="4" destOrd="0" presId="urn:microsoft.com/office/officeart/2005/8/layout/radial6"/>
    <dgm:cxn modelId="{7E379288-08ED-459F-AE62-24DEC8E5F125}" type="presParOf" srcId="{D25D139B-0854-4B6A-8DA3-7B08EE9C3825}" destId="{A6D14DC7-0522-41B5-9FD9-945B6023E17B}" srcOrd="5" destOrd="0" presId="urn:microsoft.com/office/officeart/2005/8/layout/radial6"/>
    <dgm:cxn modelId="{501E3A02-739A-459E-8383-5D96B0732A28}" type="presParOf" srcId="{D25D139B-0854-4B6A-8DA3-7B08EE9C3825}" destId="{B974C291-3C85-44DD-854C-15D1D7581F24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DC6302-60B1-45B1-9FA1-223553443F2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6D37721-DB07-4410-8868-383A64477617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6600" b="1" dirty="0" smtClean="0">
              <a:solidFill>
                <a:srgbClr val="C00000"/>
              </a:solidFill>
            </a:rPr>
            <a:t>มาตรฐานการพยาบาลในโรงพยาบาล  </a:t>
          </a:r>
          <a:r>
            <a:rPr lang="en-US" sz="4400" b="1" dirty="0" smtClean="0">
              <a:solidFill>
                <a:srgbClr val="C00000"/>
              </a:solidFill>
              <a:latin typeface="Comic Sans MS" pitchFamily="66" charset="0"/>
            </a:rPr>
            <a:t>2550</a:t>
          </a:r>
          <a:endParaRPr lang="th-TH" sz="2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12FF8A95-F37F-4C64-B56C-68F16ECE15A9}" type="parTrans" cxnId="{397B71C7-4480-4563-9A9A-BE3224D02B49}">
      <dgm:prSet/>
      <dgm:spPr/>
      <dgm:t>
        <a:bodyPr/>
        <a:lstStyle/>
        <a:p>
          <a:endParaRPr lang="th-TH"/>
        </a:p>
      </dgm:t>
    </dgm:pt>
    <dgm:pt modelId="{8E4DB186-5114-46D7-AA6D-774932A4D5DD}" type="sibTrans" cxnId="{397B71C7-4480-4563-9A9A-BE3224D02B49}">
      <dgm:prSet/>
      <dgm:spPr/>
      <dgm:t>
        <a:bodyPr/>
        <a:lstStyle/>
        <a:p>
          <a:endParaRPr lang="th-TH"/>
        </a:p>
      </dgm:t>
    </dgm:pt>
    <dgm:pt modelId="{4F240BBC-B509-4F3C-B45D-D11E9BF0B169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6000" b="1" dirty="0" smtClean="0">
              <a:solidFill>
                <a:schemeClr val="bg1">
                  <a:lumMod val="95000"/>
                </a:schemeClr>
              </a:solidFill>
            </a:rPr>
            <a:t>การประเมินคุณภาพการพยาบาลภายใน</a:t>
          </a:r>
          <a:endParaRPr lang="th-TH" sz="6000" b="1" dirty="0">
            <a:solidFill>
              <a:schemeClr val="bg1">
                <a:lumMod val="95000"/>
              </a:schemeClr>
            </a:solidFill>
          </a:endParaRPr>
        </a:p>
      </dgm:t>
    </dgm:pt>
    <dgm:pt modelId="{7C1792F9-5E60-4598-916A-411418FD5ACE}" type="parTrans" cxnId="{5472F766-64C5-4554-A8BF-B14AC2ED28D0}">
      <dgm:prSet/>
      <dgm:spPr/>
      <dgm:t>
        <a:bodyPr/>
        <a:lstStyle/>
        <a:p>
          <a:endParaRPr lang="th-TH"/>
        </a:p>
      </dgm:t>
    </dgm:pt>
    <dgm:pt modelId="{C28FFE28-1A1B-4A16-AD41-98DB2B66D22C}" type="sibTrans" cxnId="{5472F766-64C5-4554-A8BF-B14AC2ED28D0}">
      <dgm:prSet/>
      <dgm:spPr/>
      <dgm:t>
        <a:bodyPr/>
        <a:lstStyle/>
        <a:p>
          <a:endParaRPr lang="th-TH"/>
        </a:p>
      </dgm:t>
    </dgm:pt>
    <dgm:pt modelId="{B01A45C8-F13B-4FBC-B55C-F2D94CD74740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5400" b="1" dirty="0" smtClean="0"/>
            <a:t>การตรวจประเมินระดับคุณภาพบริการพยาบาล</a:t>
          </a:r>
          <a:endParaRPr lang="th-TH" sz="5400" b="1" dirty="0"/>
        </a:p>
      </dgm:t>
    </dgm:pt>
    <dgm:pt modelId="{B7257FDC-706C-480E-AEED-A4B886BEBCC1}" type="parTrans" cxnId="{0DFF3FE6-E68B-4E12-82CC-2BA574433C13}">
      <dgm:prSet/>
      <dgm:spPr/>
      <dgm:t>
        <a:bodyPr/>
        <a:lstStyle/>
        <a:p>
          <a:endParaRPr lang="th-TH"/>
        </a:p>
      </dgm:t>
    </dgm:pt>
    <dgm:pt modelId="{6E5E2702-A8DF-4060-B4F9-BB609722AB0A}" type="sibTrans" cxnId="{0DFF3FE6-E68B-4E12-82CC-2BA574433C13}">
      <dgm:prSet/>
      <dgm:spPr/>
      <dgm:t>
        <a:bodyPr/>
        <a:lstStyle/>
        <a:p>
          <a:endParaRPr lang="th-TH"/>
        </a:p>
      </dgm:t>
    </dgm:pt>
    <dgm:pt modelId="{BE96475E-95FC-4DF2-AAB8-8602CAED0CCA}" type="pres">
      <dgm:prSet presAssocID="{B7DC6302-60B1-45B1-9FA1-223553443F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C4324C2-B1E1-4E59-970A-6D752E24681F}" type="pres">
      <dgm:prSet presAssocID="{B01A45C8-F13B-4FBC-B55C-F2D94CD74740}" presName="boxAndChildren" presStyleCnt="0"/>
      <dgm:spPr/>
    </dgm:pt>
    <dgm:pt modelId="{A21DCB86-5F48-405D-B3AB-605F2951BCE9}" type="pres">
      <dgm:prSet presAssocID="{B01A45C8-F13B-4FBC-B55C-F2D94CD74740}" presName="parentTextBox" presStyleLbl="node1" presStyleIdx="0" presStyleCnt="3" custLinFactNeighborY="3773"/>
      <dgm:spPr/>
      <dgm:t>
        <a:bodyPr/>
        <a:lstStyle/>
        <a:p>
          <a:endParaRPr lang="th-TH"/>
        </a:p>
      </dgm:t>
    </dgm:pt>
    <dgm:pt modelId="{D3B816FB-DCFB-48D3-BF5C-4B817BF892D5}" type="pres">
      <dgm:prSet presAssocID="{C28FFE28-1A1B-4A16-AD41-98DB2B66D22C}" presName="sp" presStyleCnt="0"/>
      <dgm:spPr/>
    </dgm:pt>
    <dgm:pt modelId="{50A59098-9262-4CE9-9EC8-3EF0A7A83685}" type="pres">
      <dgm:prSet presAssocID="{4F240BBC-B509-4F3C-B45D-D11E9BF0B169}" presName="arrowAndChildren" presStyleCnt="0"/>
      <dgm:spPr/>
    </dgm:pt>
    <dgm:pt modelId="{3B57C8EB-1DE3-447C-9637-E2FF3BF3C3F3}" type="pres">
      <dgm:prSet presAssocID="{4F240BBC-B509-4F3C-B45D-D11E9BF0B169}" presName="parentTextArrow" presStyleLbl="node1" presStyleIdx="1" presStyleCnt="3"/>
      <dgm:spPr/>
      <dgm:t>
        <a:bodyPr/>
        <a:lstStyle/>
        <a:p>
          <a:endParaRPr lang="th-TH"/>
        </a:p>
      </dgm:t>
    </dgm:pt>
    <dgm:pt modelId="{251B6EA7-FFDF-44FD-9BC5-DD62CED03030}" type="pres">
      <dgm:prSet presAssocID="{8E4DB186-5114-46D7-AA6D-774932A4D5DD}" presName="sp" presStyleCnt="0"/>
      <dgm:spPr/>
    </dgm:pt>
    <dgm:pt modelId="{1DE8E8A4-646D-4BD2-8918-BC6BDC3F9DEA}" type="pres">
      <dgm:prSet presAssocID="{C6D37721-DB07-4410-8868-383A64477617}" presName="arrowAndChildren" presStyleCnt="0"/>
      <dgm:spPr/>
    </dgm:pt>
    <dgm:pt modelId="{140766AB-A8EE-401B-A182-9F90BDA9EC9A}" type="pres">
      <dgm:prSet presAssocID="{C6D37721-DB07-4410-8868-383A64477617}" presName="parentTextArrow" presStyleLbl="node1" presStyleIdx="2" presStyleCnt="3"/>
      <dgm:spPr/>
      <dgm:t>
        <a:bodyPr/>
        <a:lstStyle/>
        <a:p>
          <a:endParaRPr lang="th-TH"/>
        </a:p>
      </dgm:t>
    </dgm:pt>
  </dgm:ptLst>
  <dgm:cxnLst>
    <dgm:cxn modelId="{8ACBC476-7561-4176-BEBA-785836DD7AE6}" type="presOf" srcId="{4F240BBC-B509-4F3C-B45D-D11E9BF0B169}" destId="{3B57C8EB-1DE3-447C-9637-E2FF3BF3C3F3}" srcOrd="0" destOrd="0" presId="urn:microsoft.com/office/officeart/2005/8/layout/process4"/>
    <dgm:cxn modelId="{0DFF3FE6-E68B-4E12-82CC-2BA574433C13}" srcId="{B7DC6302-60B1-45B1-9FA1-223553443F29}" destId="{B01A45C8-F13B-4FBC-B55C-F2D94CD74740}" srcOrd="2" destOrd="0" parTransId="{B7257FDC-706C-480E-AEED-A4B886BEBCC1}" sibTransId="{6E5E2702-A8DF-4060-B4F9-BB609722AB0A}"/>
    <dgm:cxn modelId="{397B71C7-4480-4563-9A9A-BE3224D02B49}" srcId="{B7DC6302-60B1-45B1-9FA1-223553443F29}" destId="{C6D37721-DB07-4410-8868-383A64477617}" srcOrd="0" destOrd="0" parTransId="{12FF8A95-F37F-4C64-B56C-68F16ECE15A9}" sibTransId="{8E4DB186-5114-46D7-AA6D-774932A4D5DD}"/>
    <dgm:cxn modelId="{D311D733-E387-443D-8A20-658B73B198BC}" type="presOf" srcId="{B01A45C8-F13B-4FBC-B55C-F2D94CD74740}" destId="{A21DCB86-5F48-405D-B3AB-605F2951BCE9}" srcOrd="0" destOrd="0" presId="urn:microsoft.com/office/officeart/2005/8/layout/process4"/>
    <dgm:cxn modelId="{41901DBC-3E96-4E56-A2B4-6586DECA1BD5}" type="presOf" srcId="{C6D37721-DB07-4410-8868-383A64477617}" destId="{140766AB-A8EE-401B-A182-9F90BDA9EC9A}" srcOrd="0" destOrd="0" presId="urn:microsoft.com/office/officeart/2005/8/layout/process4"/>
    <dgm:cxn modelId="{5472F766-64C5-4554-A8BF-B14AC2ED28D0}" srcId="{B7DC6302-60B1-45B1-9FA1-223553443F29}" destId="{4F240BBC-B509-4F3C-B45D-D11E9BF0B169}" srcOrd="1" destOrd="0" parTransId="{7C1792F9-5E60-4598-916A-411418FD5ACE}" sibTransId="{C28FFE28-1A1B-4A16-AD41-98DB2B66D22C}"/>
    <dgm:cxn modelId="{A79FB294-59BC-4DCB-B971-965568FF5E24}" type="presOf" srcId="{B7DC6302-60B1-45B1-9FA1-223553443F29}" destId="{BE96475E-95FC-4DF2-AAB8-8602CAED0CCA}" srcOrd="0" destOrd="0" presId="urn:microsoft.com/office/officeart/2005/8/layout/process4"/>
    <dgm:cxn modelId="{A37C3ABC-21AD-4CFC-8C40-902D4E4630ED}" type="presParOf" srcId="{BE96475E-95FC-4DF2-AAB8-8602CAED0CCA}" destId="{4C4324C2-B1E1-4E59-970A-6D752E24681F}" srcOrd="0" destOrd="0" presId="urn:microsoft.com/office/officeart/2005/8/layout/process4"/>
    <dgm:cxn modelId="{9123A93D-2578-465B-B4A5-1DE54B5D27D8}" type="presParOf" srcId="{4C4324C2-B1E1-4E59-970A-6D752E24681F}" destId="{A21DCB86-5F48-405D-B3AB-605F2951BCE9}" srcOrd="0" destOrd="0" presId="urn:microsoft.com/office/officeart/2005/8/layout/process4"/>
    <dgm:cxn modelId="{F6183800-BF70-42C4-BBD8-9C5962E84145}" type="presParOf" srcId="{BE96475E-95FC-4DF2-AAB8-8602CAED0CCA}" destId="{D3B816FB-DCFB-48D3-BF5C-4B817BF892D5}" srcOrd="1" destOrd="0" presId="urn:microsoft.com/office/officeart/2005/8/layout/process4"/>
    <dgm:cxn modelId="{23550261-1469-477E-B5D0-BE553133A86C}" type="presParOf" srcId="{BE96475E-95FC-4DF2-AAB8-8602CAED0CCA}" destId="{50A59098-9262-4CE9-9EC8-3EF0A7A83685}" srcOrd="2" destOrd="0" presId="urn:microsoft.com/office/officeart/2005/8/layout/process4"/>
    <dgm:cxn modelId="{1F613C58-4C0C-4177-B9AE-99394D6DD70C}" type="presParOf" srcId="{50A59098-9262-4CE9-9EC8-3EF0A7A83685}" destId="{3B57C8EB-1DE3-447C-9637-E2FF3BF3C3F3}" srcOrd="0" destOrd="0" presId="urn:microsoft.com/office/officeart/2005/8/layout/process4"/>
    <dgm:cxn modelId="{CA0469D6-4D74-4623-BE8B-50C0D4633D3C}" type="presParOf" srcId="{BE96475E-95FC-4DF2-AAB8-8602CAED0CCA}" destId="{251B6EA7-FFDF-44FD-9BC5-DD62CED03030}" srcOrd="3" destOrd="0" presId="urn:microsoft.com/office/officeart/2005/8/layout/process4"/>
    <dgm:cxn modelId="{45225EF5-BBBC-483F-8F77-E7C0C39AE28D}" type="presParOf" srcId="{BE96475E-95FC-4DF2-AAB8-8602CAED0CCA}" destId="{1DE8E8A4-646D-4BD2-8918-BC6BDC3F9DEA}" srcOrd="4" destOrd="0" presId="urn:microsoft.com/office/officeart/2005/8/layout/process4"/>
    <dgm:cxn modelId="{90D7A5CF-65CD-4224-93D3-8E2A3BCE02B5}" type="presParOf" srcId="{1DE8E8A4-646D-4BD2-8918-BC6BDC3F9DEA}" destId="{140766AB-A8EE-401B-A182-9F90BDA9EC9A}" srcOrd="0" destOrd="0" presId="urn:microsoft.com/office/officeart/2005/8/layout/process4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4C291-3C85-44DD-854C-15D1D7581F24}">
      <dsp:nvSpPr>
        <dsp:cNvPr id="0" name=""/>
        <dsp:cNvSpPr/>
      </dsp:nvSpPr>
      <dsp:spPr>
        <a:xfrm>
          <a:off x="1744319" y="758519"/>
          <a:ext cx="5080313" cy="5080313"/>
        </a:xfrm>
        <a:prstGeom prst="blockArc">
          <a:avLst>
            <a:gd name="adj1" fmla="val 5400000"/>
            <a:gd name="adj2" fmla="val 16200000"/>
            <a:gd name="adj3" fmla="val 4632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23E47-9C01-474A-B125-4696B8DFA89D}">
      <dsp:nvSpPr>
        <dsp:cNvPr id="0" name=""/>
        <dsp:cNvSpPr/>
      </dsp:nvSpPr>
      <dsp:spPr>
        <a:xfrm>
          <a:off x="1744319" y="758519"/>
          <a:ext cx="5080313" cy="5080313"/>
        </a:xfrm>
        <a:prstGeom prst="blockArc">
          <a:avLst>
            <a:gd name="adj1" fmla="val 16200000"/>
            <a:gd name="adj2" fmla="val 5400000"/>
            <a:gd name="adj3" fmla="val 46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A6D56-33DB-4AED-A8EB-B7675BDE9D15}">
      <dsp:nvSpPr>
        <dsp:cNvPr id="0" name=""/>
        <dsp:cNvSpPr/>
      </dsp:nvSpPr>
      <dsp:spPr>
        <a:xfrm>
          <a:off x="2808312" y="2131323"/>
          <a:ext cx="2952327" cy="23347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1" kern="1200" dirty="0" smtClean="0">
              <a:latin typeface="Comic Sans MS" pitchFamily="66" charset="0"/>
            </a:rPr>
            <a:t>QA</a:t>
          </a:r>
          <a:endParaRPr lang="th-TH" sz="8800" b="1" kern="1200" dirty="0">
            <a:latin typeface="Comic Sans MS" pitchFamily="66" charset="0"/>
          </a:endParaRPr>
        </a:p>
      </dsp:txBody>
      <dsp:txXfrm>
        <a:off x="3240670" y="2473232"/>
        <a:ext cx="2087611" cy="1650886"/>
      </dsp:txXfrm>
    </dsp:sp>
    <dsp:sp modelId="{44814CC3-B770-42D5-BC12-3F0AD1961C5F}">
      <dsp:nvSpPr>
        <dsp:cNvPr id="0" name=""/>
        <dsp:cNvSpPr/>
      </dsp:nvSpPr>
      <dsp:spPr>
        <a:xfrm>
          <a:off x="3096344" y="207"/>
          <a:ext cx="2376262" cy="1634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</a:rPr>
            <a:t>สภาการพยาบาล</a:t>
          </a:r>
          <a:endParaRPr lang="th-TH" sz="5400" b="1" kern="1200" dirty="0">
            <a:solidFill>
              <a:schemeClr val="tx1"/>
            </a:solidFill>
          </a:endParaRPr>
        </a:p>
      </dsp:txBody>
      <dsp:txXfrm>
        <a:off x="3444340" y="239544"/>
        <a:ext cx="1680270" cy="1155619"/>
      </dsp:txXfrm>
    </dsp:sp>
    <dsp:sp modelId="{8D573F92-CD85-4914-B737-B76CFD32A0F9}">
      <dsp:nvSpPr>
        <dsp:cNvPr id="0" name=""/>
        <dsp:cNvSpPr/>
      </dsp:nvSpPr>
      <dsp:spPr>
        <a:xfrm>
          <a:off x="2952330" y="4962851"/>
          <a:ext cx="2664290" cy="1634293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</a:rPr>
            <a:t>สำนักการพยาบาล</a:t>
          </a:r>
          <a:endParaRPr lang="th-TH" sz="5400" b="1" kern="1200" dirty="0">
            <a:solidFill>
              <a:schemeClr val="tx1"/>
            </a:solidFill>
          </a:endParaRPr>
        </a:p>
      </dsp:txBody>
      <dsp:txXfrm>
        <a:off x="3342506" y="5202188"/>
        <a:ext cx="1883938" cy="115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1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8724970F-7FC0-43E9-83A8-2AC44EFEAB69}" type="datetimeFigureOut">
              <a:rPr lang="th-TH" smtClean="0"/>
              <a:pPr/>
              <a:t>01/07/58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FF9AE407-4ACA-485E-94EF-814536DA79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14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63EDC3C6-CD58-4A76-A15A-C49EC2D0889B}" type="datetimeFigureOut">
              <a:rPr lang="th-TH" smtClean="0"/>
              <a:pPr/>
              <a:t>01/07/58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8063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4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3104"/>
            <a:ext cx="4434998" cy="35496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BD1FFAB-12F2-4764-9385-772256DDF31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4787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0C58-9365-4DCB-80F8-923E11F427B3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0C58-9365-4DCB-80F8-923E11F427B3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21B6F-ED1C-4346-9828-8F5EC22C2C87}" type="slidenum">
              <a:rPr lang="en-US"/>
              <a:pPr/>
              <a:t>20</a:t>
            </a:fld>
            <a:endParaRPr lang="th-TH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618" y="3372168"/>
            <a:ext cx="7505382" cy="3194685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828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2E8D-4F96-4073-9B28-FC46382D1667}" type="slidenum">
              <a:rPr lang="en-US" smtClean="0"/>
              <a:pPr/>
              <a:t>21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เอกสารประกอบการบรรยาย เรื่อง การประเมินคุณภาพการพยาบาลภายนอกเพื่อมุ่งสู่ความเป็นเลิศ  ชุติกาญจน์ หฤทัย สำนักการพยาบาล สำนักงานปลัดกระทรวงสาธารณสุข</a:t>
            </a:r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999CA-C779-419C-B417-D42B34E723EB}" type="slidenum">
              <a:rPr lang="en-US"/>
              <a:pPr/>
              <a:t>22</a:t>
            </a:fld>
            <a:endParaRPr lang="th-T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616" y="3370937"/>
            <a:ext cx="7505384" cy="3195917"/>
          </a:xfrm>
        </p:spPr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mtClean="0"/>
              <a:t>เอกสารประกอบการบรรยาย เรื่อง การประเมินคุณภาพการพยาบาลภายนอกเพื่อมุ่งสู่ความเป็นเลิศ  ชุติกาญจน์ หฤทัย สำนักการพยาบาล สำนักงานปลัดกระทรวงสาธารณสุข</a:t>
            </a:r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D9781-492A-4F10-8808-05978B2D358B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76CF-1D89-4C87-8401-89AA58098541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F596-A889-420D-92B4-F54B30328551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25E5C-E8B3-4A40-9B77-959A3A4D679D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4838-C023-4B5B-A5DF-E6A13A597EEC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DFA9-ECE8-450B-81FA-A01AE4B76217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7B01-84A9-4775-B803-1684DC07B283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B1EE-0154-4EDA-9D50-BD629EA79041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18EF-22D5-4135-8ECD-BB20A63229AF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2FBC-373E-4769-993D-05EC3BD61B87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AC15-406D-44DC-AC01-4E61F23E7384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C1F4-FEA8-457C-AB57-6A6955B47810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130BCA-6401-4ACF-A02D-B68F582D1830}" type="datetime1">
              <a:rPr lang="en-US" smtClean="0"/>
              <a:pPr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โศภิษฐ์ สุวรรณเกษาวงษ์ ,สำนักการพยาบาล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EE3334-4ADA-4375-998A-306B730DCD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2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172" name="Picture 4" descr="C:\Users\Administrator\Pictures\กระเจีย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8339"/>
            <a:ext cx="9144000" cy="60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78339"/>
            <a:ext cx="9036495" cy="2448990"/>
          </a:xfrm>
        </p:spPr>
        <p:txBody>
          <a:bodyPr anchor="t" anchorCtr="0">
            <a:noAutofit/>
          </a:bodyPr>
          <a:lstStyle/>
          <a:p>
            <a:r>
              <a:rPr lang="th-TH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การตรวจประเมิน</a:t>
            </a:r>
            <a:br>
              <a:rPr lang="th-TH" sz="1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</a:br>
            <a: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ระดับคุณภาพบริการพยาบาล</a:t>
            </a:r>
            <a:b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</a:br>
            <a: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โดย สำนักการพยาบาล</a:t>
            </a:r>
            <a:b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</a:br>
            <a:endParaRPr lang="th-TH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JS Chanok" pitchFamily="2" charset="-34"/>
              <a:cs typeface="JS Chanok" pitchFamily="2" charset="-34"/>
            </a:endParaRPr>
          </a:p>
        </p:txBody>
      </p:sp>
      <p:pic>
        <p:nvPicPr>
          <p:cNvPr id="7170" name="Picture 2" descr="C:\Users\Administrator\Pictures\logo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635608" y="5373216"/>
            <a:ext cx="5472608" cy="14751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โศภิษฐ์ สุวรรณเกษาวงษ์. </a:t>
            </a:r>
            <a:r>
              <a:rPr lang="th-TH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พยม.</a:t>
            </a:r>
          </a:p>
          <a:p>
            <a:r>
              <a:rPr lang="th-TH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>สำนักการพยาบาล</a:t>
            </a:r>
            <a:br>
              <a:rPr lang="th-TH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</a:br>
            <a: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  <a:t/>
            </a:r>
            <a:br>
              <a:rPr lang="th-TH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S Chanok" pitchFamily="2" charset="-34"/>
                <a:cs typeface="JS Chanok" pitchFamily="2" charset="-34"/>
              </a:rPr>
            </a:br>
            <a:endParaRPr lang="th-TH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JS Chanok" pitchFamily="2" charset="-34"/>
              <a:cs typeface="JS Chanok" pitchFamily="2" charset="-34"/>
            </a:endParaRPr>
          </a:p>
        </p:txBody>
      </p:sp>
      <p:pic>
        <p:nvPicPr>
          <p:cNvPr id="7" name="Picture 1" descr="J:\โลโก้ 3 หน่วยงาน\สำนักการพยาบาล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3756"/>
            <a:ext cx="1651054" cy="15942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4572000" y="4572008"/>
            <a:ext cx="4572000" cy="171451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4400" b="1" dirty="0" smtClean="0">
                <a:solidFill>
                  <a:schemeClr val="bg1"/>
                </a:solidFill>
                <a:cs typeface="JasmineUPC" pitchFamily="18" charset="-34"/>
              </a:rPr>
              <a:t>ขอรับการประเมินคุณภาพจาก</a:t>
            </a:r>
            <a:r>
              <a:rPr lang="th-TH" sz="6600" b="1" dirty="0" smtClean="0">
                <a:solidFill>
                  <a:schemeClr val="bg1"/>
                </a:solidFill>
                <a:cs typeface="JasmineUPC" pitchFamily="18" charset="-34"/>
              </a:rPr>
              <a:t>สำนัก ฯ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JasmineUPC" pitchFamily="18" charset="-34"/>
            </a:endParaRPr>
          </a:p>
        </p:txBody>
      </p:sp>
      <p:pic>
        <p:nvPicPr>
          <p:cNvPr id="55298" name="Picture 2" descr="C:\Documents and Settings\Administrator\My Documents\My Pictures\scan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818" y="1916832"/>
            <a:ext cx="1609958" cy="2200226"/>
          </a:xfrm>
          <a:prstGeom prst="rect">
            <a:avLst/>
          </a:prstGeom>
          <a:noFill/>
        </p:spPr>
      </p:pic>
      <p:pic>
        <p:nvPicPr>
          <p:cNvPr id="55299" name="Picture 3" descr="C:\Documents and Settings\Administrator\My Documents\My Pictures\scan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901" y="1909656"/>
            <a:ext cx="1617490" cy="2214578"/>
          </a:xfrm>
          <a:prstGeom prst="rect">
            <a:avLst/>
          </a:prstGeom>
          <a:noFill/>
        </p:spPr>
      </p:pic>
      <p:pic>
        <p:nvPicPr>
          <p:cNvPr id="55300" name="Picture 4" descr="C:\Documents and Settings\Administrator\My Documents\My Pictures\scan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486072"/>
            <a:ext cx="1628561" cy="20716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496" y="1051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800" b="1" spc="-60" dirty="0" smtClean="0">
                <a:solidFill>
                  <a:schemeClr val="bg1"/>
                </a:solidFill>
                <a:latin typeface="JS Chanok" pitchFamily="2" charset="-34"/>
                <a:cs typeface="JS Chanok" pitchFamily="2" charset="-34"/>
              </a:rPr>
              <a:t>การประเมินระดับคุณภาพบริการพยาบาล</a:t>
            </a:r>
          </a:p>
        </p:txBody>
      </p:sp>
    </p:spTree>
    <p:extLst>
      <p:ext uri="{BB962C8B-B14F-4D97-AF65-F5344CB8AC3E}">
        <p14:creationId xmlns:p14="http://schemas.microsoft.com/office/powerpoint/2010/main" xmlns="" val="41316352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70715348"/>
              </p:ext>
            </p:extLst>
          </p:nvPr>
        </p:nvGraphicFramePr>
        <p:xfrm>
          <a:off x="251520" y="260648"/>
          <a:ext cx="856895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324645" y="4077072"/>
            <a:ext cx="20393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ใช้กรอบแนวคิด </a:t>
            </a:r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  <a:cs typeface="DSN Ribbon" panose="00000400000000000000" pitchFamily="2" charset="-34"/>
              </a:rPr>
              <a:t>PMQA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24128" y="332656"/>
            <a:ext cx="324036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9900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ใช้กรอบแนวคิด มาตรฐานบริการ</a:t>
            </a:r>
            <a:r>
              <a:rPr lang="th-TH" sz="4000" b="1" dirty="0" smtClean="0">
                <a:solidFill>
                  <a:srgbClr val="FF9900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พยาบาล </a:t>
            </a:r>
            <a:r>
              <a:rPr lang="th-TH" sz="4000" b="1" dirty="0">
                <a:solidFill>
                  <a:srgbClr val="FF9900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และการผดุงครรภ์</a:t>
            </a:r>
            <a:r>
              <a:rPr lang="th-TH" sz="4000" b="1" dirty="0" smtClean="0">
                <a:solidFill>
                  <a:srgbClr val="FF9900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ระดับทุติย</a:t>
            </a:r>
            <a:r>
              <a:rPr lang="th-TH" sz="4000" b="1" dirty="0">
                <a:solidFill>
                  <a:srgbClr val="FF9900"/>
                </a:solidFill>
                <a:latin typeface="DSN Ribbon" panose="00000400000000000000" pitchFamily="2" charset="-34"/>
                <a:cs typeface="DSN Ribbon" panose="00000400000000000000" pitchFamily="2" charset="-34"/>
              </a:rPr>
              <a:t>ภูมิและตติยภูมิ</a:t>
            </a:r>
          </a:p>
        </p:txBody>
      </p:sp>
    </p:spTree>
    <p:extLst>
      <p:ext uri="{BB962C8B-B14F-4D97-AF65-F5344CB8AC3E}">
        <p14:creationId xmlns:p14="http://schemas.microsoft.com/office/powerpoint/2010/main" xmlns="" val="30419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4530376"/>
              </p:ext>
            </p:extLst>
          </p:nvPr>
        </p:nvGraphicFramePr>
        <p:xfrm>
          <a:off x="0" y="-171400"/>
          <a:ext cx="9144001" cy="71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3"/>
                <a:gridCol w="3204308"/>
                <a:gridCol w="1953847"/>
                <a:gridCol w="1953847"/>
                <a:gridCol w="1328616"/>
              </a:tblGrid>
              <a:tr h="46237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ประจำปี </a:t>
                      </a:r>
                      <a:r>
                        <a:rPr lang="th-TH" sz="4000" b="1" u="none" strike="noStrike" dirty="0">
                          <a:effectLst/>
                        </a:rPr>
                        <a:t>พ.ศ. 2554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</a:rPr>
                        <a:t>ลำดับ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</a:rPr>
                        <a:t>โรงพยาบาล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</a:rPr>
                        <a:t>จังหวัด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</a:rPr>
                        <a:t>ระดับที่ผ่าน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</a:rPr>
                        <a:t>โรงพยาบาล</a:t>
                      </a:r>
                      <a:r>
                        <a:rPr lang="th-TH" sz="2800" u="none" strike="noStrike" dirty="0" err="1">
                          <a:effectLst/>
                        </a:rPr>
                        <a:t>กาญ</a:t>
                      </a:r>
                      <a:r>
                        <a:rPr lang="th-TH" sz="2800" u="none" strike="noStrike" dirty="0">
                          <a:effectLst/>
                        </a:rPr>
                        <a:t>จนดิษฐ์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สุราษฎร์ธานี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3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</a:rPr>
                        <a:t>โรงพยาบาลเชียงยืน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มหาสารคาม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3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3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</a:rPr>
                        <a:t>โรงพยาบาลสมุทรปราการ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สมุทรปราการ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3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</a:rPr>
                        <a:t>โรงพยาบาลโพ</a:t>
                      </a:r>
                      <a:r>
                        <a:rPr lang="th-TH" sz="2800" u="none" strike="noStrike" dirty="0" err="1">
                          <a:effectLst/>
                        </a:rPr>
                        <a:t>ธาราม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ราชบุรี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 dirty="0">
                          <a:effectLst/>
                        </a:rPr>
                        <a:t>โรงพยาบาลนภาลัย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สมุทรสงคราม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5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6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โรงพยาบาลวชิระภูเก็ต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ภูเก็ต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7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โรงพยาบาลสตูล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สตูล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8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8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โรงพยาบาลวัดญาณสังวราราม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ชลบุรี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9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9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โรงพยาบาลจตุรพักตรพิมาน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ร้อยเอ็ด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10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โรงพยาบาลขุขันธ์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ศรีสะ</a:t>
                      </a:r>
                      <a:r>
                        <a:rPr lang="th-TH" sz="2800" u="none" strike="noStrike" dirty="0" err="1">
                          <a:effectLst/>
                        </a:rPr>
                        <a:t>เกษ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13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11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โรงพยาบาลจักราช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นครราชสีมา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14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12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โรงพยาบาลพราหมพิราม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พิษณุโลก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17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2</a:t>
                      </a:r>
                      <a:endParaRPr lang="th-TH" sz="28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13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ศูนย์มะเร็งลำปาง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ลำปาง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 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14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u="none" strike="noStrike">
                          <a:effectLst/>
                        </a:rPr>
                        <a:t>โรงพยาบาลคลองขลุง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กำแพงเพชร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>
                          <a:effectLst/>
                        </a:rPr>
                        <a:t>18</a:t>
                      </a:r>
                      <a:endParaRPr lang="th-TH" sz="28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u="none" strike="noStrike" dirty="0">
                          <a:effectLst/>
                        </a:rPr>
                        <a:t>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5900" marR="5900" marT="5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37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454467"/>
              </p:ext>
            </p:extLst>
          </p:nvPr>
        </p:nvGraphicFramePr>
        <p:xfrm>
          <a:off x="72008" y="156538"/>
          <a:ext cx="9036496" cy="657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114"/>
                <a:gridCol w="3166636"/>
                <a:gridCol w="1930875"/>
                <a:gridCol w="1930875"/>
                <a:gridCol w="1312996"/>
              </a:tblGrid>
              <a:tr h="10430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6000" b="1" u="none" strike="noStrike" dirty="0">
                          <a:effectLst/>
                        </a:rPr>
                        <a:t>ประจำปี พ.ศ. </a:t>
                      </a:r>
                      <a:r>
                        <a:rPr lang="th-TH" sz="7200" b="1" u="none" strike="noStrike" dirty="0">
                          <a:effectLst/>
                        </a:rPr>
                        <a:t>2555</a:t>
                      </a:r>
                      <a:endParaRPr lang="th-TH" sz="7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>
                          <a:effectLst/>
                        </a:rPr>
                        <a:t>โรงพยาบาล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000" b="1" u="none" strike="noStrike" dirty="0">
                          <a:effectLst/>
                        </a:rPr>
                        <a:t>จังหวัด</a:t>
                      </a:r>
                      <a:endParaRPr lang="th-TH" sz="4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ระดับที่ผ่าน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1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 dirty="0">
                          <a:effectLst/>
                        </a:rPr>
                        <a:t>โรงพยาบาลสมเด็จพระยุพราชเวียงสระ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สุราษฏร์ธานี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7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2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2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 dirty="0">
                          <a:effectLst/>
                        </a:rPr>
                        <a:t>โรงพยาบาลบ้านนาสาร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สุราษฎร์ธานี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7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3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3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>
                          <a:effectLst/>
                        </a:rPr>
                        <a:t>โรงพยาบาลโพนทราย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ร้อยเอ็ด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12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3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4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>
                          <a:effectLst/>
                        </a:rPr>
                        <a:t>โรงพยาบาลแกดำ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มหาสารคาม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13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3</a:t>
                      </a:r>
                      <a:endParaRPr lang="th-TH" sz="36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52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5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u="none" strike="noStrike">
                          <a:effectLst/>
                        </a:rPr>
                        <a:t>โรงพยาบาลลำปาง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>
                          <a:effectLst/>
                        </a:rPr>
                        <a:t>ลำปาง</a:t>
                      </a:r>
                      <a:endParaRPr lang="th-TH" sz="3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15</a:t>
                      </a:r>
                      <a:endParaRPr lang="th-TH" sz="3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u="none" strike="noStrike" dirty="0">
                          <a:effectLst/>
                        </a:rPr>
                        <a:t>3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45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548100"/>
              </p:ext>
            </p:extLst>
          </p:nvPr>
        </p:nvGraphicFramePr>
        <p:xfrm>
          <a:off x="-4" y="-4"/>
          <a:ext cx="9144003" cy="7580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7"/>
                <a:gridCol w="1953847"/>
                <a:gridCol w="1328617"/>
              </a:tblGrid>
              <a:tr h="104306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6000" b="1" u="none" strike="noStrike" dirty="0">
                          <a:effectLst/>
                        </a:rPr>
                        <a:t>ประจำปี พ.ศ. </a:t>
                      </a:r>
                      <a:r>
                        <a:rPr lang="th-TH" sz="8000" b="1" u="none" strike="noStrike" dirty="0">
                          <a:effectLst/>
                        </a:rPr>
                        <a:t>2556</a:t>
                      </a:r>
                      <a:endParaRPr lang="th-TH" sz="8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>
                          <a:effectLst/>
                        </a:rPr>
                        <a:t>โรงพยาบาลกันทรวิชัย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มหาสารคาม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13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>
                          <a:effectLst/>
                        </a:rPr>
                        <a:t>โรงพยาบาลคีรีรัฐนิคม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11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3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โรงพยาบาลเสิงสาง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นครราชสีมา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9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4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โรงพยาบาลดอนสัก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สุราษฎร์ธานี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5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โรงพยาบาลเลิงนกทา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ยโสธร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10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3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6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โรงพยาบาลท่าม่วง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กาญจนบุรี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5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2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863396"/>
              </p:ext>
            </p:extLst>
          </p:nvPr>
        </p:nvGraphicFramePr>
        <p:xfrm>
          <a:off x="0" y="44624"/>
          <a:ext cx="9180512" cy="6800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6"/>
                <a:gridCol w="1953846"/>
                <a:gridCol w="1365128"/>
              </a:tblGrid>
              <a:tr h="16005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8000" b="1" u="none" strike="noStrike" dirty="0">
                          <a:effectLst/>
                        </a:rPr>
                        <a:t>ประจำปี พ.ศ. </a:t>
                      </a:r>
                      <a:r>
                        <a:rPr lang="th-TH" sz="9600" b="1" u="none" strike="noStrike" dirty="0">
                          <a:effectLst/>
                        </a:rPr>
                        <a:t>2557</a:t>
                      </a:r>
                      <a:endParaRPr lang="th-TH" sz="9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>
                          <a:effectLst/>
                        </a:rPr>
                        <a:t>โรงพยาบาล</a:t>
                      </a:r>
                      <a:r>
                        <a:rPr lang="th-TH" sz="4400" u="none" strike="noStrike" dirty="0" err="1">
                          <a:effectLst/>
                        </a:rPr>
                        <a:t>เมย</a:t>
                      </a:r>
                      <a:r>
                        <a:rPr lang="th-TH" sz="4400" u="none" strike="noStrike" dirty="0">
                          <a:effectLst/>
                        </a:rPr>
                        <a:t>วดี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ร้อยเอ็ด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7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โรงพยาบาลสรรพสิทธิประสงค์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อุบลราชธานี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10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3</a:t>
                      </a:r>
                      <a:endParaRPr lang="th-TH" sz="4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3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>
                          <a:effectLst/>
                        </a:rPr>
                        <a:t>โรงพยาบาลดอนสัก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สุราษฎร์ธานี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05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453422"/>
              </p:ext>
            </p:extLst>
          </p:nvPr>
        </p:nvGraphicFramePr>
        <p:xfrm>
          <a:off x="0" y="44624"/>
          <a:ext cx="9180512" cy="6698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6"/>
                <a:gridCol w="1953846"/>
                <a:gridCol w="1365128"/>
              </a:tblGrid>
              <a:tr h="16005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8000" b="1" u="none" strike="noStrike" dirty="0" smtClean="0">
                          <a:effectLst/>
                          <a:latin typeface="+mn-lt"/>
                        </a:rPr>
                        <a:t>ประจำปี พ.ศ. </a:t>
                      </a:r>
                      <a:r>
                        <a:rPr lang="en-US" sz="8000" b="1" u="none" strike="noStrike" dirty="0" smtClean="0">
                          <a:effectLst/>
                          <a:latin typeface="Comic Sans MS" pitchFamily="66" charset="0"/>
                        </a:rPr>
                        <a:t>2558</a:t>
                      </a:r>
                      <a:endParaRPr lang="th-TH" sz="8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 smtClean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800" b="1" u="none" strike="noStrike" dirty="0">
                          <a:effectLst/>
                          <a:latin typeface="Comic Sans MS" pitchFamily="66" charset="0"/>
                        </a:rPr>
                        <a:t>1</a:t>
                      </a:r>
                      <a:endParaRPr lang="th-TH" sz="4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>
                          <a:effectLst/>
                        </a:rPr>
                        <a:t>โรง</a:t>
                      </a:r>
                      <a:r>
                        <a:rPr lang="th-TH" sz="4400" u="none" strike="noStrike" dirty="0" smtClean="0">
                          <a:effectLst/>
                        </a:rPr>
                        <a:t>พยาบาลเกตษรวิสัย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ร้อยเอ็ด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7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  <a:cs typeface="+mn-cs"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800" b="1" u="none" strike="noStrike" dirty="0">
                          <a:effectLst/>
                          <a:latin typeface="Comic Sans MS" pitchFamily="66" charset="0"/>
                        </a:rPr>
                        <a:t>2</a:t>
                      </a:r>
                      <a:endParaRPr lang="th-TH" sz="48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 smtClean="0">
                          <a:effectLst/>
                        </a:rPr>
                        <a:t>โรงพยาบาลฮอด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เชียงใหม่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  <a:cs typeface="+mn-cs"/>
                        </a:rPr>
                        <a:t>2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โรงพยาบาลเชียงยืน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มหาสารคาม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7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n-cs"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453422"/>
              </p:ext>
            </p:extLst>
          </p:nvPr>
        </p:nvGraphicFramePr>
        <p:xfrm>
          <a:off x="0" y="44624"/>
          <a:ext cx="9180512" cy="6698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6"/>
                <a:gridCol w="1953846"/>
                <a:gridCol w="1365128"/>
              </a:tblGrid>
              <a:tr h="16005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8000" b="1" u="none" strike="noStrike" dirty="0" smtClean="0">
                          <a:effectLst/>
                          <a:latin typeface="+mn-lt"/>
                        </a:rPr>
                        <a:t>ประจำปี พ.ศ. </a:t>
                      </a:r>
                      <a:r>
                        <a:rPr lang="en-US" sz="8000" b="1" u="none" strike="noStrike" dirty="0" smtClean="0">
                          <a:effectLst/>
                          <a:latin typeface="Comic Sans MS" pitchFamily="66" charset="0"/>
                        </a:rPr>
                        <a:t>2558</a:t>
                      </a:r>
                      <a:endParaRPr lang="th-TH" sz="8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 smtClean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>
                          <a:effectLst/>
                        </a:rPr>
                        <a:t>โรง</a:t>
                      </a:r>
                      <a:r>
                        <a:rPr lang="th-TH" sz="4400" u="none" strike="noStrike" dirty="0" smtClean="0">
                          <a:effectLst/>
                        </a:rPr>
                        <a:t>พยาบาลพระแสง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  <a:cs typeface="+mn-cs"/>
                        </a:rPr>
                        <a:t>2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  <a:latin typeface="Comic Sans MS" pitchFamily="66" charset="0"/>
                        </a:rPr>
                        <a:t>5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 smtClean="0">
                          <a:effectLst/>
                        </a:rPr>
                        <a:t>โรงพยาบาลท่าฉาง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  <a:cs typeface="+mn-cs"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โรงพยาบาลชัยบุรี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n-cs"/>
                        </a:rPr>
                        <a:t>3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453422"/>
              </p:ext>
            </p:extLst>
          </p:nvPr>
        </p:nvGraphicFramePr>
        <p:xfrm>
          <a:off x="0" y="44624"/>
          <a:ext cx="9180512" cy="6698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6"/>
                <a:gridCol w="1953846"/>
                <a:gridCol w="1365128"/>
              </a:tblGrid>
              <a:tr h="16005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8000" b="1" u="none" strike="noStrike" dirty="0" smtClean="0">
                          <a:effectLst/>
                          <a:latin typeface="+mn-lt"/>
                        </a:rPr>
                        <a:t>(คิว)ประจำปี พ.ศ. </a:t>
                      </a:r>
                      <a:r>
                        <a:rPr lang="en-US" sz="8000" b="1" u="none" strike="noStrike" dirty="0" smtClean="0">
                          <a:effectLst/>
                          <a:latin typeface="Comic Sans MS" pitchFamily="66" charset="0"/>
                        </a:rPr>
                        <a:t>2558</a:t>
                      </a:r>
                      <a:endParaRPr lang="th-TH" sz="8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 smtClean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>
                          <a:effectLst/>
                        </a:rPr>
                        <a:t>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 smtClean="0">
                          <a:effectLst/>
                        </a:rPr>
                        <a:t>รพร.เวียงสระ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>
                          <a:effectLst/>
                        </a:rPr>
                        <a:t>2</a:t>
                      </a:r>
                      <a:endParaRPr lang="th-TH" sz="4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 smtClean="0">
                          <a:effectLst/>
                        </a:rPr>
                        <a:t>โรงพยาบาลเกาะพงัน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3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โรงพยาบาลกระบี่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กระบี่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453422"/>
              </p:ext>
            </p:extLst>
          </p:nvPr>
        </p:nvGraphicFramePr>
        <p:xfrm>
          <a:off x="0" y="44624"/>
          <a:ext cx="9180512" cy="6698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384"/>
                <a:gridCol w="3204308"/>
                <a:gridCol w="1953846"/>
                <a:gridCol w="1953846"/>
                <a:gridCol w="1365128"/>
              </a:tblGrid>
              <a:tr h="16005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8000" b="1" u="none" strike="noStrike" dirty="0" smtClean="0">
                          <a:effectLst/>
                          <a:latin typeface="+mn-lt"/>
                        </a:rPr>
                        <a:t>(คิว)ประจำปี พ.ศ. </a:t>
                      </a:r>
                      <a:r>
                        <a:rPr lang="en-US" sz="8000" b="1" u="none" strike="noStrike" dirty="0" smtClean="0">
                          <a:effectLst/>
                          <a:latin typeface="Comic Sans MS" pitchFamily="66" charset="0"/>
                        </a:rPr>
                        <a:t>2558</a:t>
                      </a:r>
                      <a:endParaRPr lang="th-TH" sz="80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th-TH" sz="3600" b="1" u="none" strike="noStrike" dirty="0" smtClean="0">
                          <a:effectLst/>
                        </a:rPr>
                        <a:t>ลำดับ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โรงพยาบาล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จังหวัด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เขตบริการสุขภาพ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b="1" u="none" strike="noStrike" dirty="0">
                          <a:effectLst/>
                        </a:rPr>
                        <a:t>ระดับที่ผ่าน</a:t>
                      </a:r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4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รพศ.สุราษฎร์ธานี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สุราษฎร์ธานี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5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4400" u="none" strike="noStrike" dirty="0" smtClean="0">
                          <a:effectLst/>
                        </a:rPr>
                        <a:t>โรงพยาบาลพังงา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4400" u="none" strike="noStrike" dirty="0" smtClean="0">
                          <a:effectLst/>
                        </a:rPr>
                        <a:t>พังงา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</a:t>
                      </a:r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ctr" fontAlgn="b"/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4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-11947" y="-23101"/>
            <a:ext cx="9327200" cy="6973505"/>
            <a:chOff x="466" y="1144"/>
            <a:chExt cx="4684" cy="2415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gray">
            <a:xfrm rot="39573186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1" name="AutoShape 5"/>
            <p:cNvSpPr>
              <a:spLocks noChangeArrowheads="1"/>
            </p:cNvSpPr>
            <p:nvPr/>
          </p:nvSpPr>
          <p:spPr bwMode="gray">
            <a:xfrm rot="35969022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2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3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4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tx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163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 b="0" u="sng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สั่งพักใช้ใ</a:t>
              </a:r>
              <a:r>
                <a:rPr lang="th-TH" sz="2800" u="sng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บอนุญาต</a:t>
              </a:r>
              <a:r>
                <a:rPr lang="th-TH" sz="2800" b="0" u="sng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หรือ</a:t>
              </a:r>
            </a:p>
            <a:p>
              <a:pPr eaLnBrk="0" hangingPunct="0"/>
              <a:r>
                <a:rPr lang="th-TH" sz="28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เพิก</a:t>
              </a:r>
              <a:r>
                <a:rPr lang="th-TH" sz="28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ถอนใบอนุญาตเป็น</a:t>
              </a:r>
              <a:r>
                <a:rPr lang="th-TH" sz="28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ผู้</a:t>
              </a:r>
            </a:p>
            <a:p>
              <a:pPr eaLnBrk="0" hangingPunct="0"/>
              <a:r>
                <a:rPr lang="th-TH" sz="28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ประกอบ</a:t>
              </a:r>
              <a:r>
                <a:rPr lang="th-TH" sz="28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วิชาชีพการพยาบาล</a:t>
              </a:r>
              <a:r>
                <a:rPr lang="th-TH" sz="28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ฯ</a:t>
              </a:r>
              <a:endParaRPr lang="en-US" altLang="th-TH" sz="2800" dirty="0">
                <a:cs typeface="JasmineUPC" pitchFamily="18" charset="-34"/>
              </a:endParaRPr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535" y="1144"/>
              <a:ext cx="1943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th-TH" sz="2800" u="sng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รับขึ้นทะเบียนและออก</a:t>
              </a:r>
              <a:r>
                <a:rPr lang="th-TH" sz="2800" u="sng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ใบอนุญาต</a:t>
              </a:r>
            </a:p>
            <a:p>
              <a:pPr lvl="0" eaLnBrk="0" hangingPunct="0"/>
              <a:r>
                <a:rPr lang="th-TH" sz="2800" b="0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ให้แก่</a:t>
              </a:r>
              <a:r>
                <a:rPr lang="th-TH" sz="2800" b="0" dirty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ผู้ขอขึ้นทะเบียน</a:t>
              </a:r>
              <a:r>
                <a:rPr lang="th-TH" sz="2800" b="0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เป็น</a:t>
              </a:r>
            </a:p>
            <a:p>
              <a:pPr lvl="0" eaLnBrk="0" hangingPunct="0"/>
              <a:r>
                <a:rPr lang="th-TH" sz="2800" b="0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ผู้</a:t>
              </a:r>
              <a:r>
                <a:rPr lang="th-TH" sz="2800" b="0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ประกอบวิชาชีพการพยาบาล</a:t>
              </a:r>
              <a:r>
                <a:rPr lang="en-US" sz="2800" b="0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</a:t>
              </a:r>
              <a:endParaRPr lang="th-TH" sz="2800" b="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endParaRPr>
            </a:p>
            <a:p>
              <a:pPr lvl="0" eaLnBrk="0" hangingPunct="0"/>
              <a:r>
                <a:rPr lang="th-TH" sz="2800" b="0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</a:t>
              </a:r>
              <a:r>
                <a:rPr lang="th-TH" sz="2800" b="0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ผดุง</a:t>
              </a:r>
              <a:r>
                <a:rPr lang="th-TH" sz="2800" b="0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ครรภ์หรือ</a:t>
              </a:r>
              <a:r>
                <a:rPr lang="th-TH" sz="2800" b="0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</a:t>
              </a:r>
              <a:r>
                <a:rPr lang="th-TH" sz="2800" b="0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พยาบาล</a:t>
              </a:r>
            </a:p>
            <a:p>
              <a:pPr lvl="0" eaLnBrk="0" hangingPunct="0"/>
              <a:r>
                <a:rPr lang="th-TH" sz="2800" b="0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และ</a:t>
              </a:r>
              <a:r>
                <a:rPr lang="th-TH" sz="2800" b="0" dirty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การผดุงครรภ์</a:t>
              </a:r>
              <a:endParaRPr lang="en-US" altLang="th-TH" sz="2800" dirty="0">
                <a:solidFill>
                  <a:srgbClr val="002060"/>
                </a:solidFill>
                <a:cs typeface="JasmineUPC" pitchFamily="18" charset="-34"/>
              </a:endParaRP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3889" y="1741"/>
              <a:ext cx="1261" cy="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th-TH" sz="220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ให้ความเห็นชอบ</a:t>
              </a:r>
              <a:r>
                <a:rPr lang="th-TH" sz="2200" u="sng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หลักสูตร</a:t>
              </a:r>
            </a:p>
            <a:p>
              <a:pPr lvl="0" eaLnBrk="0" hangingPunct="0"/>
              <a:r>
                <a:rPr lang="th-TH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การศึกษา</a:t>
              </a:r>
              <a:r>
                <a:rPr lang="th-TH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วิชาชีพการ</a:t>
              </a:r>
              <a:r>
                <a:rPr lang="th-TH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พยาบาล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และ</a:t>
              </a:r>
              <a:r>
                <a:rPr lang="th-TH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การผดุงครรภ์ใน</a:t>
              </a:r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ระดับ       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อุดมศึกษาของสถาบันการ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ศึกษา</a:t>
              </a:r>
              <a:r>
                <a:rPr lang="th-TH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ที่จะทำการสอน</a:t>
              </a:r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วิชาชีพ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   การพยาบาลการ</a:t>
              </a:r>
              <a:r>
                <a:rPr lang="th-TH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ผดุงครรภ์</a:t>
              </a:r>
              <a:r>
                <a:rPr lang="en-US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</a:t>
              </a:r>
              <a:endParaRPr lang="th-TH" sz="20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endParaRP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    หรือ</a:t>
              </a:r>
              <a:r>
                <a:rPr lang="th-TH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การพยาบาลและ</a:t>
              </a:r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ผดุงครรภ์เพื่อ</a:t>
              </a:r>
              <a:r>
                <a:rPr lang="th-TH" sz="20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เสนอ</a:t>
              </a:r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ต่อ</a:t>
              </a:r>
            </a:p>
            <a:p>
              <a:pPr lvl="0" eaLnBrk="0" hangingPunct="0"/>
              <a:r>
                <a:rPr lang="th-TH" sz="20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ทบวงมหาวิทยาลัย</a:t>
              </a:r>
              <a:endParaRPr lang="en-US" altLang="th-TH" sz="2000" dirty="0">
                <a:cs typeface="JasmineUPC" pitchFamily="18" charset="-34"/>
              </a:endParaRPr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3426" y="2888"/>
              <a:ext cx="1634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รับรองหลักสูตร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ต่างๆสำหรับ</a:t>
              </a:r>
            </a:p>
            <a:p>
              <a:pPr eaLnBrk="0" hangingPunct="0"/>
              <a:r>
                <a:rPr lang="th-TH" sz="2400" u="sng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การศึกษา/การฝึกอบรม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ในระดับ</a:t>
              </a: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ประกาศนียบัตรของ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สถาบันที่จะ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ทำ</a:t>
              </a: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สอน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วิชาชีพการพยาบาล</a:t>
              </a: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และ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การผดุงครรภ์</a:t>
              </a:r>
              <a:r>
                <a:rPr lang="en-US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  </a:t>
              </a:r>
              <a:endParaRPr lang="en-US" altLang="th-TH" sz="2400" dirty="0">
                <a:cs typeface="JasmineUPC" pitchFamily="18" charset="-34"/>
              </a:endParaRPr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484" y="2043"/>
              <a:ext cx="9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th-TH" sz="2400" dirty="0">
                <a:cs typeface="JasmineUPC" pitchFamily="18" charset="-34"/>
              </a:endParaRPr>
            </a:p>
          </p:txBody>
        </p:sp>
        <p:sp>
          <p:nvSpPr>
            <p:cNvPr id="86031" name="Text Box 15"/>
            <p:cNvSpPr txBox="1">
              <a:spLocks noChangeArrowheads="1"/>
            </p:cNvSpPr>
            <p:nvPr/>
          </p:nvSpPr>
          <p:spPr bwMode="auto">
            <a:xfrm>
              <a:off x="466" y="2738"/>
              <a:ext cx="2202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รับรอง</a:t>
              </a:r>
              <a:r>
                <a:rPr lang="th-TH" sz="2400" u="sng" dirty="0" err="1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วิทย</a:t>
              </a:r>
              <a:r>
                <a:rPr lang="th-TH" sz="240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ฐานะของสถาบัน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ที่ทำ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การสอนและ</a:t>
              </a: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ฝึกอบรม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ตาม ข้อ 4 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/</a:t>
              </a:r>
              <a:r>
                <a:rPr lang="th-TH" sz="240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รับรองปริญญา</a:t>
              </a:r>
              <a:r>
                <a:rPr lang="en-US" sz="2400" b="0" u="sng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</a:t>
              </a:r>
              <a:endParaRPr lang="en-US" sz="2400" b="0" u="sng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endParaRPr>
            </a:p>
            <a:p>
              <a:pPr eaLnBrk="0" hangingPunct="0"/>
              <a:r>
                <a:rPr lang="th-TH" sz="2400" u="sng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ประกาศนียบัตร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เทียบเท่าปริญญา</a:t>
              </a:r>
              <a:r>
                <a:rPr lang="en-US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  </a:t>
              </a:r>
              <a:endParaRPr lang="th-TH" sz="24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endParaRP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ประกาศนียบัตร</a:t>
              </a:r>
              <a:r>
                <a:rPr lang="en-US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 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หรือ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วุฒิบัตร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ใน</a:t>
              </a: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วิชาชีพ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การพยาบาลและการผดุงครรภ์</a:t>
              </a:r>
              <a:r>
                <a:rPr lang="th-TH" sz="240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 </a:t>
              </a:r>
              <a:endParaRPr lang="th-TH" sz="240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endParaRPr>
            </a:p>
            <a:p>
              <a:pPr eaLnBrk="0" hangingPunct="0"/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ของ</a:t>
              </a:r>
              <a:r>
                <a:rPr lang="th-TH" sz="2400" b="0" dirty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สถาบัน</a:t>
              </a:r>
              <a:r>
                <a:rPr lang="th-TH" sz="2400" b="0" dirty="0" smtClean="0">
                  <a:solidFill>
                    <a:srgbClr val="00008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ต่างๆ</a:t>
              </a:r>
              <a:endParaRPr lang="en-US" altLang="th-TH" sz="2400" dirty="0">
                <a:cs typeface="JasmineUPC" pitchFamily="18" charset="-34"/>
              </a:endParaRPr>
            </a:p>
          </p:txBody>
        </p:sp>
        <p:sp>
          <p:nvSpPr>
            <p:cNvPr id="86032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4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5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7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03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6039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6041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6042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86044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6046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6047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86048" name="Text Box 32"/>
            <p:cNvSpPr txBox="1">
              <a:spLocks noChangeArrowheads="1"/>
            </p:cNvSpPr>
            <p:nvPr/>
          </p:nvSpPr>
          <p:spPr bwMode="gray">
            <a:xfrm>
              <a:off x="2306" y="2017"/>
              <a:ext cx="93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th-TH" sz="6000" dirty="0" smtClean="0">
                  <a:solidFill>
                    <a:srgbClr val="C0000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สภา</a:t>
              </a:r>
            </a:p>
            <a:p>
              <a:pPr lvl="0" algn="ctr" eaLnBrk="0" hangingPunct="0"/>
              <a:r>
                <a:rPr lang="th-TH" sz="3200" dirty="0" smtClean="0">
                  <a:solidFill>
                    <a:srgbClr val="C00000"/>
                  </a:solidFill>
                  <a:latin typeface="Calibri" pitchFamily="34" charset="0"/>
                  <a:ea typeface="Times New Roman" pitchFamily="18" charset="0"/>
                  <a:cs typeface="JasmineUPC" pitchFamily="18" charset="-34"/>
                </a:rPr>
                <a:t>การพยาบาล</a:t>
              </a:r>
              <a:endParaRPr lang="en-US" sz="3200" dirty="0">
                <a:solidFill>
                  <a:srgbClr val="C00000"/>
                </a:solidFill>
                <a:latin typeface="Arial" pitchFamily="34" charset="0"/>
                <a:cs typeface="JasmineUPC" pitchFamily="18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20486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500" u="sng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ออกหนังสืออนุมัติ </a:t>
            </a:r>
            <a: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หรือวุฒิบัตรเกี่ยวกับความรู้ หรือความชำนาญเฉพาะ</a:t>
            </a:r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ทาง</a:t>
            </a:r>
          </a:p>
          <a:p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และ</a:t>
            </a:r>
            <a: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หนังสือแสดงวุฒิอื่น</a:t>
            </a:r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ใน</a:t>
            </a:r>
          </a:p>
          <a:p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วิชาชีพ</a:t>
            </a:r>
            <a: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การพยาบาลและการผดุง</a:t>
            </a:r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ครรภ์</a:t>
            </a:r>
          </a:p>
          <a:p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ให้</a:t>
            </a:r>
            <a: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ผู้ประกอบวิชาชีพการ</a:t>
            </a:r>
            <a:r>
              <a:rPr lang="th-TH" sz="2500" b="0" dirty="0" smtClean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>พยาบาลฯ</a:t>
            </a:r>
            <a: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  <a:t/>
            </a:r>
            <a:br>
              <a:rPr lang="th-TH" sz="2500" b="0" dirty="0">
                <a:solidFill>
                  <a:srgbClr val="000080"/>
                </a:solidFill>
                <a:latin typeface="Calibri" pitchFamily="34" charset="0"/>
                <a:ea typeface="Times New Roman" pitchFamily="18" charset="0"/>
                <a:cs typeface="JasmineUPC" pitchFamily="18" charset="-34"/>
              </a:rPr>
            </a:br>
            <a:endParaRPr lang="th-TH" sz="2500" dirty="0"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2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59718" y="188640"/>
            <a:ext cx="8839200" cy="95410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th-TH" sz="2800" b="1" dirty="0" smtClean="0">
                <a:cs typeface="JasmineUPC" pitchFamily="18" charset="-34"/>
              </a:rPr>
              <a:t>กระแสการเปลี่ยนแปลงของแนวคิดการพัฒนาในระบบคุณภาพให้ก้าวสู่สากล  กำเนิดเกณฑ์รางวัลคุณภาพขึ้น</a:t>
            </a:r>
            <a:endParaRPr lang="th-TH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JasmineUPC" pitchFamily="18" charset="-34"/>
            </a:endParaRP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52400" y="1463675"/>
            <a:ext cx="6719888" cy="5410694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l">
              <a:lnSpc>
                <a:spcPct val="16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Deming Prize (1951)	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Canada Award (1984)	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Malcolm </a:t>
            </a:r>
            <a:r>
              <a:rPr lang="en-US" sz="2000" b="1" dirty="0" err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Baldrige</a:t>
            </a: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National Quality Award (1987)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Australian Business Excellence Awards (1988)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European Foundation Quality Management (1991)</a:t>
            </a:r>
          </a:p>
          <a:p>
            <a:pPr algn="l">
              <a:lnSpc>
                <a:spcPct val="17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Singapore Quality Award (1994)</a:t>
            </a:r>
          </a:p>
          <a:p>
            <a:pPr algn="l">
              <a:lnSpc>
                <a:spcPct val="18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Japan Quality Award (1995)	</a:t>
            </a:r>
          </a:p>
          <a:p>
            <a:pPr algn="l">
              <a:lnSpc>
                <a:spcPct val="19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MBNQA : Education and Healthcare (1999)</a:t>
            </a: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algn="l">
              <a:lnSpc>
                <a:spcPct val="190000"/>
              </a:lnSpc>
              <a:buFontTx/>
              <a:buChar char="•"/>
            </a:pPr>
            <a:r>
              <a:rPr lang="en-US" sz="2000" b="1" dirty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Thailand Quality Award (2001)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6781800" y="1484784"/>
            <a:ext cx="2209800" cy="527685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lIns="91423" tIns="45711" rIns="91423" bIns="4571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Japan	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Canada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USA	</a:t>
            </a:r>
          </a:p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Australia</a:t>
            </a:r>
          </a:p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EU</a:t>
            </a:r>
          </a:p>
          <a:p>
            <a:pPr algn="l">
              <a:lnSpc>
                <a:spcPct val="13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Singapore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Japan	</a:t>
            </a:r>
          </a:p>
          <a:p>
            <a:pPr algn="l">
              <a:lnSpc>
                <a:spcPct val="14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USA	</a:t>
            </a:r>
          </a:p>
          <a:p>
            <a:pPr algn="l">
              <a:lnSpc>
                <a:spcPct val="140000"/>
              </a:lnSpc>
            </a:pPr>
            <a:r>
              <a:rPr lang="en-US" sz="24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Thailand</a:t>
            </a:r>
            <a:endParaRPr lang="en-US" sz="2400" b="1" dirty="0">
              <a:solidFill>
                <a:srgbClr val="800000"/>
              </a:solidFill>
              <a:latin typeface="Tahoma" pitchFamily="34" charset="0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7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5" y="44624"/>
            <a:ext cx="8991614" cy="1373088"/>
          </a:xfrm>
          <a:solidFill>
            <a:srgbClr val="FF99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กรอบ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แนวคิด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การตรวจประเมินระดับคุณภาพบริการพยาบาล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F:\โลโก้สำนัก+มูลนิธิ\logo_Bigsiz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7192"/>
            <a:ext cx="1282388" cy="14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5DBF-FCC3-4379-9CF8-A00712B23FF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58416" y="1700808"/>
            <a:ext cx="7762056" cy="515719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800000"/>
                </a:solidFill>
              </a:rPr>
              <a:t>MBNQA/TQA/PMQA</a:t>
            </a:r>
          </a:p>
          <a:p>
            <a:r>
              <a:rPr lang="en-US" sz="4800" b="1" dirty="0">
                <a:solidFill>
                  <a:srgbClr val="800000"/>
                </a:solidFill>
              </a:rPr>
              <a:t>HA</a:t>
            </a:r>
          </a:p>
          <a:p>
            <a:r>
              <a:rPr lang="th-TH" sz="4800" b="1" dirty="0">
                <a:solidFill>
                  <a:srgbClr val="800000"/>
                </a:solidFill>
              </a:rPr>
              <a:t>มาตรฐานบริการพยาบาลและ การผดุง</a:t>
            </a:r>
            <a:r>
              <a:rPr lang="th-TH" sz="4800" b="1" dirty="0" smtClean="0">
                <a:solidFill>
                  <a:srgbClr val="800000"/>
                </a:solidFill>
              </a:rPr>
              <a:t>ครรภ์                                                             ระดับทุติย</a:t>
            </a:r>
            <a:r>
              <a:rPr lang="th-TH" sz="4800" b="1" dirty="0">
                <a:solidFill>
                  <a:srgbClr val="800000"/>
                </a:solidFill>
              </a:rPr>
              <a:t>ภูมิ  และตติยภูมิ (สภาการพยาบาล)</a:t>
            </a:r>
          </a:p>
          <a:p>
            <a:r>
              <a:rPr lang="th-TH" sz="4800" b="1" dirty="0">
                <a:solidFill>
                  <a:srgbClr val="800000"/>
                </a:solidFill>
              </a:rPr>
              <a:t>กระบวนการพยาบาล</a:t>
            </a:r>
          </a:p>
          <a:p>
            <a:r>
              <a:rPr lang="th-TH" sz="4800" b="1" dirty="0">
                <a:solidFill>
                  <a:srgbClr val="800000"/>
                </a:solidFill>
              </a:rPr>
              <a:t>การพยาบาลแบบองค์รวม</a:t>
            </a:r>
          </a:p>
          <a:p>
            <a:endParaRPr lang="en-US" sz="4800" b="1" dirty="0">
              <a:solidFill>
                <a:srgbClr val="800000"/>
              </a:solidFill>
            </a:endParaRPr>
          </a:p>
          <a:p>
            <a:endParaRPr lang="th-TH" sz="4800" b="1" dirty="0">
              <a:solidFill>
                <a:srgbClr val="800000"/>
              </a:solidFill>
            </a:endParaRPr>
          </a:p>
        </p:txBody>
      </p:sp>
      <p:pic>
        <p:nvPicPr>
          <p:cNvPr id="67588" name="Picture 4" descr="gcute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269" y="1417712"/>
            <a:ext cx="1122363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061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053013" y="3938588"/>
            <a:ext cx="1790700" cy="10064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r>
              <a:rPr lang="th-TH" sz="2800" b="1">
                <a:latin typeface="FreesiaUPC" pitchFamily="34" charset="-34"/>
                <a:cs typeface="FreesiaUPC" pitchFamily="34" charset="-34"/>
              </a:rPr>
              <a:t>6. การจัดการ</a:t>
            </a:r>
          </a:p>
          <a:p>
            <a:pPr algn="ctr">
              <a:lnSpc>
                <a:spcPct val="70000"/>
              </a:lnSpc>
            </a:pPr>
            <a:r>
              <a:rPr lang="th-TH" sz="2800" b="1">
                <a:latin typeface="FreesiaUPC" pitchFamily="34" charset="-34"/>
                <a:cs typeface="FreesiaUPC" pitchFamily="34" charset="-34"/>
              </a:rPr>
              <a:t>กระบวนการ</a:t>
            </a:r>
            <a:endParaRPr lang="th-TH" sz="2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981575" y="2286000"/>
            <a:ext cx="1862138" cy="1011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5. การมุ่งเน้น</a:t>
            </a:r>
          </a:p>
          <a:p>
            <a:pPr algn="ctr">
              <a:lnSpc>
                <a:spcPct val="70000"/>
              </a:lnSpc>
            </a:pPr>
            <a:r>
              <a:rPr lang="th-TH" sz="2800" b="1" dirty="0">
                <a:latin typeface="FreesiaUPC" pitchFamily="34" charset="-34"/>
                <a:cs typeface="FreesiaUPC" pitchFamily="34" charset="-34"/>
              </a:rPr>
              <a:t>ทรัพยากรบุคคล</a:t>
            </a:r>
            <a:endParaRPr lang="th-TH" sz="28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5927725" y="3381375"/>
            <a:ext cx="0" cy="4508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4495800" y="3462338"/>
            <a:ext cx="533400" cy="271462"/>
          </a:xfrm>
          <a:prstGeom prst="leftRightArrow">
            <a:avLst>
              <a:gd name="adj1" fmla="val 50000"/>
              <a:gd name="adj2" fmla="val 3929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4643438" y="4868863"/>
            <a:ext cx="228600" cy="414337"/>
          </a:xfrm>
          <a:prstGeom prst="upDownArrow">
            <a:avLst>
              <a:gd name="adj1" fmla="val 50000"/>
              <a:gd name="adj2" fmla="val 36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endParaRPr lang="en-US" sz="2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971550" y="5378450"/>
            <a:ext cx="6985000" cy="6429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89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latin typeface="FreesiaUPC" pitchFamily="34" charset="-34"/>
                <a:cs typeface="FreesiaUPC" pitchFamily="34" charset="-34"/>
              </a:rPr>
              <a:t>4. การวัด การวิเคราะห์ และการจัดการความรู้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535238" y="3937000"/>
            <a:ext cx="1933575" cy="10080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3. การให้ความสำคัญ</a:t>
            </a:r>
          </a:p>
          <a:p>
            <a:pPr algn="ctr">
              <a:lnSpc>
                <a:spcPct val="70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กับผู้รับบริการและ</a:t>
            </a:r>
          </a:p>
          <a:p>
            <a:pPr algn="ctr">
              <a:lnSpc>
                <a:spcPct val="70000"/>
              </a:lnSpc>
            </a:pP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ผู้มีส่วนได้ส่วนเสีย</a:t>
            </a:r>
            <a:endParaRPr lang="th-TH" sz="2400" b="1" dirty="0">
              <a:solidFill>
                <a:schemeClr val="accent6">
                  <a:lumMod val="50000"/>
                </a:schemeClr>
              </a:solidFill>
              <a:latin typeface="FreesiaUPC" pitchFamily="34" charset="-34"/>
              <a:cs typeface="Cordia New" pitchFamily="34" charset="-34"/>
            </a:endParaRP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1981200" y="4038600"/>
            <a:ext cx="533400" cy="533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V="1">
            <a:off x="1979712" y="2438400"/>
            <a:ext cx="457200" cy="5619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323528" y="3022600"/>
            <a:ext cx="1576388" cy="10001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marL="533400" indent="-533400" algn="ctr">
              <a:lnSpc>
                <a:spcPct val="70000"/>
              </a:lnSpc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1. การนำ</a:t>
            </a:r>
          </a:p>
          <a:p>
            <a:pPr marL="533400" indent="-533400" algn="ctr">
              <a:lnSpc>
                <a:spcPct val="70000"/>
              </a:lnSpc>
            </a:pPr>
            <a:r>
              <a:rPr lang="th-TH" sz="2800" b="1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องค์กร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536825" y="2286000"/>
            <a:ext cx="1931988" cy="10001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00">
                <a:gamma/>
                <a:shade val="60000"/>
                <a:invGamma/>
              </a:srgb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การวางแผน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เชิงยุทธศาสตร์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lnSpc>
                <a:spcPct val="700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3465513" y="3381375"/>
            <a:ext cx="0" cy="4508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71550" y="1041400"/>
            <a:ext cx="7086600" cy="900113"/>
            <a:chOff x="912" y="528"/>
            <a:chExt cx="4320" cy="576"/>
          </a:xfrm>
          <a:solidFill>
            <a:schemeClr val="accent1">
              <a:lumMod val="75000"/>
            </a:schemeClr>
          </a:solidFill>
        </p:grpSpPr>
        <p:sp>
          <p:nvSpPr>
            <p:cNvPr id="175119" name="Line 15"/>
            <p:cNvSpPr>
              <a:spLocks noChangeShapeType="1"/>
            </p:cNvSpPr>
            <p:nvPr/>
          </p:nvSpPr>
          <p:spPr bwMode="auto">
            <a:xfrm>
              <a:off x="912" y="1104"/>
              <a:ext cx="43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th-TH">
                <a:solidFill>
                  <a:srgbClr val="C00000"/>
                </a:solidFill>
              </a:endParaRPr>
            </a:p>
          </p:txBody>
        </p:sp>
        <p:sp>
          <p:nvSpPr>
            <p:cNvPr id="175120" name="Freeform 16"/>
            <p:cNvSpPr>
              <a:spLocks/>
            </p:cNvSpPr>
            <p:nvPr/>
          </p:nvSpPr>
          <p:spPr bwMode="auto">
            <a:xfrm>
              <a:off x="912" y="528"/>
              <a:ext cx="4320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2064" y="0"/>
                </a:cxn>
                <a:cxn ang="0">
                  <a:pos x="4320" y="576"/>
                </a:cxn>
              </a:cxnLst>
              <a:rect l="0" t="0" r="r" b="b"/>
              <a:pathLst>
                <a:path w="4320" h="576">
                  <a:moveTo>
                    <a:pt x="0" y="576"/>
                  </a:moveTo>
                  <a:cubicBezTo>
                    <a:pt x="672" y="288"/>
                    <a:pt x="1344" y="0"/>
                    <a:pt x="2064" y="0"/>
                  </a:cubicBezTo>
                  <a:cubicBezTo>
                    <a:pt x="2784" y="0"/>
                    <a:pt x="3944" y="480"/>
                    <a:pt x="4320" y="57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FFCC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th-TH">
                <a:solidFill>
                  <a:srgbClr val="C00000"/>
                </a:solidFill>
              </a:endParaRPr>
            </a:p>
          </p:txBody>
        </p:sp>
      </p:grp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1547813" y="1214438"/>
            <a:ext cx="5638800" cy="80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FreesiaUPC" pitchFamily="34" charset="-34"/>
              </a:rPr>
              <a:t>P.</a:t>
            </a:r>
            <a:r>
              <a:rPr lang="th-TH" sz="2000" b="1" dirty="0">
                <a:solidFill>
                  <a:schemeClr val="bg1">
                    <a:lumMod val="95000"/>
                  </a:schemeClr>
                </a:solidFill>
                <a:cs typeface="FreesiaUPC" pitchFamily="34" charset="-34"/>
              </a:rPr>
              <a:t> </a:t>
            </a:r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cs typeface="FreesiaUPC" pitchFamily="34" charset="-34"/>
              </a:rPr>
              <a:t>ลักษณะสำคัญขององค์กร                              สภาพแวดล้อม ความสัมพันธ์ และความท้าทาย</a:t>
            </a:r>
            <a:endParaRPr lang="th-TH" sz="1600" b="1" dirty="0">
              <a:solidFill>
                <a:schemeClr val="bg1">
                  <a:lumMod val="95000"/>
                </a:schemeClr>
              </a:solidFill>
              <a:cs typeface="FreesiaUPC" pitchFamily="34" charset="-34"/>
            </a:endParaRPr>
          </a:p>
        </p:txBody>
      </p:sp>
      <p:sp>
        <p:nvSpPr>
          <p:cNvPr id="175122" name="Freeform 18"/>
          <p:cNvSpPr>
            <a:spLocks/>
          </p:cNvSpPr>
          <p:nvPr/>
        </p:nvSpPr>
        <p:spPr bwMode="auto">
          <a:xfrm>
            <a:off x="7848600" y="1981200"/>
            <a:ext cx="762000" cy="1143000"/>
          </a:xfrm>
          <a:custGeom>
            <a:avLst/>
            <a:gdLst/>
            <a:ahLst/>
            <a:cxnLst>
              <a:cxn ang="0">
                <a:pos x="288" y="720"/>
              </a:cxn>
              <a:cxn ang="0">
                <a:pos x="0" y="0"/>
              </a:cxn>
            </a:cxnLst>
            <a:rect l="0" t="0" r="r" b="b"/>
            <a:pathLst>
              <a:path w="288" h="720">
                <a:moveTo>
                  <a:pt x="288" y="720"/>
                </a:moveTo>
                <a:cubicBezTo>
                  <a:pt x="168" y="420"/>
                  <a:pt x="48" y="120"/>
                  <a:pt x="0" y="0"/>
                </a:cubicBezTo>
              </a:path>
            </a:pathLst>
          </a:custGeom>
          <a:noFill/>
          <a:ln w="381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>
            <a:off x="609600" y="4038600"/>
            <a:ext cx="1143000" cy="1371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V="1">
            <a:off x="7772400" y="4191000"/>
            <a:ext cx="914400" cy="11430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5" name="Rectangle 21"/>
          <p:cNvSpPr>
            <a:spLocks noGrp="1" noChangeArrowheads="1"/>
          </p:cNvSpPr>
          <p:nvPr>
            <p:ph type="title"/>
          </p:nvPr>
        </p:nvSpPr>
        <p:spPr>
          <a:xfrm>
            <a:off x="3347864" y="71414"/>
            <a:ext cx="2581458" cy="714380"/>
          </a:xfrm>
          <a:solidFill>
            <a:schemeClr val="tx2">
              <a:lumMod val="40000"/>
              <a:lumOff val="60000"/>
            </a:schemeClr>
          </a:solidFill>
          <a:ln/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lIns="91428" tIns="45714" rIns="91428" bIns="45714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  <a:cs typeface="Tahoma" pitchFamily="34" charset="0"/>
              </a:rPr>
              <a:t>TQA</a:t>
            </a:r>
            <a:endParaRPr lang="th-TH" b="1" dirty="0">
              <a:solidFill>
                <a:schemeClr val="accent2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5DBF-FCC3-4379-9CF8-A00712B23FF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7162800" y="3192463"/>
            <a:ext cx="1676400" cy="10064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1428" tIns="45714" rIns="91428" bIns="45714" anchor="ctr"/>
          <a:lstStyle/>
          <a:p>
            <a:pPr algn="ctr">
              <a:lnSpc>
                <a:spcPct val="70000"/>
              </a:lnSpc>
            </a:pPr>
            <a:r>
              <a:rPr lang="th-TH" sz="2800" b="1">
                <a:solidFill>
                  <a:schemeClr val="bg1">
                    <a:lumMod val="95000"/>
                  </a:schemeClr>
                </a:solidFill>
                <a:latin typeface="FreesiaUPC" pitchFamily="34" charset="-34"/>
                <a:cs typeface="FreesiaUPC" pitchFamily="34" charset="-34"/>
              </a:rPr>
              <a:t>7. ผลลัพธ์</a:t>
            </a:r>
          </a:p>
          <a:p>
            <a:pPr algn="ctr">
              <a:lnSpc>
                <a:spcPct val="70000"/>
              </a:lnSpc>
            </a:pPr>
            <a:r>
              <a:rPr lang="th-TH" sz="2800" b="1">
                <a:solidFill>
                  <a:schemeClr val="bg1">
                    <a:lumMod val="95000"/>
                  </a:schemeClr>
                </a:solidFill>
                <a:latin typeface="FreesiaUPC" pitchFamily="34" charset="-34"/>
                <a:cs typeface="FreesiaUPC" pitchFamily="34" charset="-34"/>
              </a:rPr>
              <a:t>การดำเนินการ</a:t>
            </a:r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 flipV="1">
            <a:off x="609600" y="1981200"/>
            <a:ext cx="685800" cy="9906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8" name="Line 24"/>
          <p:cNvSpPr>
            <a:spLocks noChangeShapeType="1"/>
          </p:cNvSpPr>
          <p:nvPr/>
        </p:nvSpPr>
        <p:spPr bwMode="auto">
          <a:xfrm flipV="1">
            <a:off x="6858000" y="4191000"/>
            <a:ext cx="609600" cy="5334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>
            <a:off x="6858000" y="2438400"/>
            <a:ext cx="533400" cy="685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75130" name="Picture 26" descr="gcute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0"/>
            <a:ext cx="971600" cy="1055429"/>
          </a:xfrm>
          <a:prstGeom prst="rect">
            <a:avLst/>
          </a:prstGeom>
          <a:noFill/>
        </p:spPr>
      </p:pic>
      <p:pic>
        <p:nvPicPr>
          <p:cNvPr id="29" name="Picture 2" descr="F:\โลโก้สำนัก+มูลนิธิ\logo_Bigsi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020" y="1"/>
            <a:ext cx="1282388" cy="15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8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 txBox="1">
            <a:spLocks noGrp="1"/>
          </p:cNvSpPr>
          <p:nvPr/>
        </p:nvSpPr>
        <p:spPr bwMode="auto">
          <a:xfrm>
            <a:off x="65532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1"/>
          </a:p>
        </p:txBody>
      </p:sp>
      <p:sp>
        <p:nvSpPr>
          <p:cNvPr id="5" name="Title 5"/>
          <p:cNvSpPr>
            <a:spLocks noGrp="1"/>
          </p:cNvSpPr>
          <p:nvPr>
            <p:ph type="title" idx="4294967295"/>
          </p:nvPr>
        </p:nvSpPr>
        <p:spPr>
          <a:xfrm>
            <a:off x="0" y="-99392"/>
            <a:ext cx="9215438" cy="873125"/>
          </a:xfrm>
          <a:solidFill>
            <a:srgbClr val="FFFF00"/>
          </a:solidFill>
        </p:spPr>
        <p:txBody>
          <a:bodyPr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4803_Kwang_MD" pitchFamily="2" charset="0"/>
              </a:rPr>
              <a:t>เกณฑ์การตรวจประเมินระดับคุณภาพบริการพยาบาล</a:t>
            </a:r>
            <a:endParaRPr lang="th-TH" sz="4800" b="1" dirty="0">
              <a:solidFill>
                <a:srgbClr val="0000FF"/>
              </a:solidFill>
              <a:latin typeface="4803_Kwang_MD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16559"/>
              </p:ext>
            </p:extLst>
          </p:nvPr>
        </p:nvGraphicFramePr>
        <p:xfrm>
          <a:off x="0" y="692696"/>
          <a:ext cx="9143968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02"/>
                <a:gridCol w="6092786"/>
                <a:gridCol w="197968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ahoma" pitchFamily="34" charset="0"/>
                          <a:cs typeface="Tahoma" pitchFamily="34" charset="0"/>
                        </a:rPr>
                        <a:t>หมวด</a:t>
                      </a:r>
                      <a:endParaRPr lang="th-TH" sz="2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ahoma" pitchFamily="34" charset="0"/>
                          <a:cs typeface="Tahoma" pitchFamily="34" charset="0"/>
                        </a:rPr>
                        <a:t>ชื่อหมวด</a:t>
                      </a:r>
                      <a:endParaRPr lang="th-TH" sz="3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ahoma" pitchFamily="34" charset="0"/>
                          <a:cs typeface="Tahoma" pitchFamily="34" charset="0"/>
                        </a:rPr>
                        <a:t>จำนวนประเด็นพิจารณา</a:t>
                      </a:r>
                      <a:endParaRPr lang="th-TH" sz="2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ahoma" pitchFamily="34" charset="0"/>
                          <a:cs typeface="Tahoma" pitchFamily="34" charset="0"/>
                        </a:rPr>
                        <a:t>การนำองค์กร</a:t>
                      </a:r>
                      <a:endParaRPr lang="th-TH" sz="2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baseline="0" dirty="0" smtClean="0">
                          <a:latin typeface="Tahoma" pitchFamily="34" charset="0"/>
                          <a:cs typeface="Tahoma" pitchFamily="34" charset="0"/>
                        </a:rPr>
                        <a:t>การวางแผนเชิงกลยุทธ์</a:t>
                      </a:r>
                      <a:endParaRPr lang="th-TH" sz="2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ahoma" pitchFamily="34" charset="0"/>
                          <a:cs typeface="Tahoma" pitchFamily="34" charset="0"/>
                        </a:rPr>
                        <a:t>การมุ่งเน้นผู้ใช้บริการ</a:t>
                      </a:r>
                      <a:endParaRPr lang="th-TH" sz="2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4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b="1" dirty="0" smtClean="0">
                          <a:latin typeface="Tahoma" pitchFamily="34" charset="0"/>
                          <a:cs typeface="Tahoma" pitchFamily="34" charset="0"/>
                        </a:rPr>
                        <a:t>การวัด การวิเคราะห์ และการจัดการความรู้</a:t>
                      </a:r>
                      <a:endParaRPr lang="th-TH" sz="25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5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ahoma" pitchFamily="34" charset="0"/>
                          <a:cs typeface="Tahoma" pitchFamily="34" charset="0"/>
                        </a:rPr>
                        <a:t>การมุ่งเน้นบุคลากร</a:t>
                      </a:r>
                      <a:endParaRPr lang="th-TH" sz="2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6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50" b="1" dirty="0" smtClean="0">
                          <a:latin typeface="Tahoma" pitchFamily="34" charset="0"/>
                          <a:cs typeface="Tahoma" pitchFamily="34" charset="0"/>
                        </a:rPr>
                        <a:t>การจัดการกระบวนการให้บริการพยาบาล</a:t>
                      </a:r>
                      <a:endParaRPr lang="th-TH" sz="255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th-TH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7</a:t>
                      </a:r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ahoma" pitchFamily="34" charset="0"/>
                          <a:cs typeface="Tahoma" pitchFamily="34" charset="0"/>
                        </a:rPr>
                        <a:t>ผลลัพธ์การให้บริการพยาบาล</a:t>
                      </a:r>
                      <a:endParaRPr lang="th-TH" sz="26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th-TH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08003">
                <a:tc>
                  <a:txBody>
                    <a:bodyPr/>
                    <a:lstStyle/>
                    <a:p>
                      <a:endParaRPr lang="th-TH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4000" b="1" dirty="0" smtClean="0"/>
                        <a:t>รวม</a:t>
                      </a:r>
                      <a:endParaRPr lang="th-TH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(43)</a:t>
                      </a:r>
                      <a:endParaRPr lang="th-TH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F:\โลโก้สำนัก+มูลนิธิ\logo_Bigsiz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2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468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7544" y="1127398"/>
            <a:ext cx="8280920" cy="933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ศึกษากรอบแนวคิดและเกณฑ์การประเมินระดับคุณภาพการพยาบาลของสำนักการพยาบาล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(จากหนังสือแนวทางการประเมินคุณภาพการพยาบาลภายนอกเพื่อมุ่งสู่ความเป็นเลิศ)</a:t>
            </a: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7544" y="2525995"/>
            <a:ext cx="8280920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ศึกษาแนวทางการเขียนรายงานการประเมินตนเอง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7544" y="3861049"/>
            <a:ext cx="8280920" cy="10081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จัดทำรายงานการประเมินตนเองตามแบบฟอร์มที่กำหนดครบทุกหน่วยบริการพยาบาลขององค์กรพยาบาล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467544" y="5301208"/>
            <a:ext cx="8280920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ส่งหนังสือถึงผู้อำนวยการสำนักการพยาบาลเพื่อขอรับการตรวจประเมินระดับคุณภาพ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บริการพยาบาล  พร้อมส่งรายงานการประเมินตนเองแต่ละหน่วยงาน  จำนวน 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1  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ชุด</a:t>
            </a:r>
            <a:endParaRPr kumimoji="0" lang="th-TH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699125" y="9804400"/>
            <a:ext cx="7620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องค์กรพยาบาล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9" name="AutoShape 17"/>
          <p:cNvSpPr>
            <a:spLocks noChangeShapeType="1"/>
          </p:cNvSpPr>
          <p:nvPr/>
        </p:nvSpPr>
        <p:spPr bwMode="auto">
          <a:xfrm>
            <a:off x="5429250" y="8721725"/>
            <a:ext cx="220663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0" name="AutoShape 20"/>
          <p:cNvSpPr>
            <a:spLocks noChangeShapeType="1"/>
          </p:cNvSpPr>
          <p:nvPr/>
        </p:nvSpPr>
        <p:spPr bwMode="auto">
          <a:xfrm>
            <a:off x="5459413" y="10186988"/>
            <a:ext cx="220662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0" y="2603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Cordia New" pitchFamily="34" charset="-34"/>
                <a:cs typeface="JasmineUPC" pitchFamily="18" charset="-34"/>
              </a:rPr>
              <a:t>ขั้นตอนการขอรับการประเมินระดับคุณภาพการพยาบาล โดยสำนักการพยาบาล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JasmineUPC" pitchFamily="18" charset="-34"/>
            </a:endParaRP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0" y="439579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031940" y="2060848"/>
            <a:ext cx="756084" cy="465147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Down Arrow 43"/>
          <p:cNvSpPr/>
          <p:nvPr/>
        </p:nvSpPr>
        <p:spPr>
          <a:xfrm>
            <a:off x="4048894" y="3356992"/>
            <a:ext cx="756084" cy="465147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Down Arrow 44"/>
          <p:cNvSpPr/>
          <p:nvPr/>
        </p:nvSpPr>
        <p:spPr>
          <a:xfrm>
            <a:off x="4031940" y="4853558"/>
            <a:ext cx="756084" cy="465147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Down Arrow 45"/>
          <p:cNvSpPr/>
          <p:nvPr/>
        </p:nvSpPr>
        <p:spPr>
          <a:xfrm>
            <a:off x="4031940" y="6316871"/>
            <a:ext cx="756084" cy="465147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12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E3334-4ADA-4375-998A-306B730DCD4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51520" y="764704"/>
            <a:ext cx="8640960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แจ้งกลับองค์กรพยาบาลเพื่อตอบรับการตรวจประเมินพร้อมกำหนดทีม / วันการตรวจประเมิน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413377" y="1620552"/>
            <a:ext cx="6045293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ดำเนินการตรวจประเมินองค์กรพยาบาลทุกหน่วยบริการ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13377" y="2556193"/>
            <a:ext cx="6032593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กลั่นกรองการตรวจประเมิน และแจ้งผลการตรวจประเมิน 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457638" y="4348287"/>
            <a:ext cx="4434842" cy="9529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ส่งรายงานป้อนกลับ / ข้อเสนอแนะให้กับองค์กรพยาบาลที่ขอรับการตรวจประเมินภายใน ๖๐ วันนับจากการตรวจประเมิน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457639" y="5613047"/>
            <a:ext cx="4434842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รับโล่รางวัล / เกียรติบัตรในงานประชุมวิชาการประจำปีซึ่งจัดโดยสำนักการพยาบาล มูลนิธิดร.วรรณวิไล  และชมรมผู้บริหารทางการพยาบาลแห่งประเทศไทย</a:t>
            </a:r>
            <a:endParaRPr kumimoji="0" lang="th-TH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413377" y="3632898"/>
            <a:ext cx="2504679" cy="4441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ไม่ผ่านการตรวจประเมิน 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87478" y="3553852"/>
            <a:ext cx="285849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ผ่านการตรวจประเมิน 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5" name="AutoShape 32"/>
          <p:cNvSpPr>
            <a:spLocks noChangeShapeType="1"/>
          </p:cNvSpPr>
          <p:nvPr/>
        </p:nvSpPr>
        <p:spPr bwMode="auto">
          <a:xfrm>
            <a:off x="2350294" y="3501008"/>
            <a:ext cx="32924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" name="AutoShape 31"/>
          <p:cNvSpPr>
            <a:spLocks noChangeShapeType="1"/>
          </p:cNvSpPr>
          <p:nvPr/>
        </p:nvSpPr>
        <p:spPr bwMode="auto">
          <a:xfrm>
            <a:off x="2350294" y="3524374"/>
            <a:ext cx="0" cy="12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7" name="AutoShape 30"/>
          <p:cNvSpPr>
            <a:spLocks noChangeShapeType="1"/>
          </p:cNvSpPr>
          <p:nvPr/>
        </p:nvSpPr>
        <p:spPr bwMode="auto">
          <a:xfrm>
            <a:off x="5644356" y="3524374"/>
            <a:ext cx="0" cy="120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323528" y="4347101"/>
            <a:ext cx="3869227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ordia New" pitchFamily="34" charset="-34"/>
                <a:cs typeface="+mj-cs"/>
              </a:rPr>
              <a:t>พัฒนาคุณภาพการพยาบาลตามข้อเสนอแนะจากทีมตรวจประเมินฯ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192755" y="1355254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Down Arrow 23"/>
          <p:cNvSpPr/>
          <p:nvPr/>
        </p:nvSpPr>
        <p:spPr>
          <a:xfrm>
            <a:off x="4211960" y="2227598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Down Arrow 24"/>
          <p:cNvSpPr/>
          <p:nvPr/>
        </p:nvSpPr>
        <p:spPr>
          <a:xfrm>
            <a:off x="4263074" y="3163702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Down Arrow 25"/>
          <p:cNvSpPr/>
          <p:nvPr/>
        </p:nvSpPr>
        <p:spPr>
          <a:xfrm>
            <a:off x="2123728" y="4077072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Down Arrow 26"/>
          <p:cNvSpPr/>
          <p:nvPr/>
        </p:nvSpPr>
        <p:spPr>
          <a:xfrm>
            <a:off x="5919258" y="4099806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Down Arrow 27"/>
          <p:cNvSpPr/>
          <p:nvPr/>
        </p:nvSpPr>
        <p:spPr>
          <a:xfrm>
            <a:off x="6567330" y="5323942"/>
            <a:ext cx="236918" cy="265298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0" y="2603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itchFamily="18" charset="-34"/>
                <a:ea typeface="Cordia New" pitchFamily="34" charset="-34"/>
                <a:cs typeface="JasmineUPC" pitchFamily="18" charset="-34"/>
              </a:rPr>
              <a:t>ขั้นตอนการขอรับการประเมินระดับคุณภาพการพยาบาล โดยสำนักการพยาบาล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404664"/>
            <a:ext cx="7772400" cy="1872208"/>
          </a:xfrm>
        </p:spPr>
        <p:txBody>
          <a:bodyPr>
            <a:noAutofit/>
          </a:bodyPr>
          <a:lstStyle/>
          <a:p>
            <a:r>
              <a:rPr lang="th-TH" sz="7200" b="1" dirty="0" smtClean="0"/>
              <a:t>การเตรียมตัวของหน่วยบริการพยาบาล</a:t>
            </a:r>
            <a:br>
              <a:rPr lang="th-TH" sz="7200" b="1" dirty="0" smtClean="0"/>
            </a:br>
            <a:r>
              <a:rPr lang="th-TH" sz="7200" b="1" dirty="0" smtClean="0"/>
              <a:t>ที่ขอรับการตรวจประเมิน</a:t>
            </a:r>
            <a:endParaRPr lang="th-TH" sz="7200" b="1" dirty="0"/>
          </a:p>
        </p:txBody>
      </p:sp>
      <p:pic>
        <p:nvPicPr>
          <p:cNvPr id="1026" name="Picture 2" descr="G:\NQA 58\1_Report Writing 58\22-24 ธค.57 มารวย_0\พี่น้อง\รูป\สู้ สู้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768" y="4929198"/>
            <a:ext cx="1733528" cy="17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47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/>
              <a:t>ความเชื่อมโยงของมาตรฐานและการประเมิน</a:t>
            </a:r>
            <a:endParaRPr lang="th-TH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98765492"/>
              </p:ext>
            </p:extLst>
          </p:nvPr>
        </p:nvGraphicFramePr>
        <p:xfrm>
          <a:off x="205680" y="1124744"/>
          <a:ext cx="8686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408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2725" y="0"/>
            <a:ext cx="88550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6600" b="1">
                <a:solidFill>
                  <a:srgbClr val="FF0000"/>
                </a:solidFill>
                <a:latin typeface="Calibri" pitchFamily="34" charset="0"/>
                <a:cs typeface="JasmineUPC" pitchFamily="18" charset="-34"/>
              </a:rPr>
              <a:t>สมาคมพยาบาลแห่งประเทศไทย</a:t>
            </a:r>
          </a:p>
          <a:p>
            <a:pPr algn="ctr"/>
            <a:r>
              <a:rPr lang="th-TH" sz="6000" b="1">
                <a:solidFill>
                  <a:srgbClr val="FF0000"/>
                </a:solidFill>
                <a:latin typeface="Calibri" pitchFamily="34" charset="0"/>
                <a:cs typeface="JasmineUPC" pitchFamily="18" charset="-34"/>
              </a:rPr>
              <a:t>ในพระราชูปถัมภ์</a:t>
            </a:r>
          </a:p>
          <a:p>
            <a:pPr algn="ctr"/>
            <a:r>
              <a:rPr lang="th-TH" sz="5400" b="1">
                <a:solidFill>
                  <a:srgbClr val="FF0000"/>
                </a:solidFill>
                <a:latin typeface="Calibri" pitchFamily="34" charset="0"/>
                <a:cs typeface="JasmineUPC" pitchFamily="18" charset="-34"/>
              </a:rPr>
              <a:t>สมเด็จพระศรีพัชรินทราบรมราชชนนี</a:t>
            </a:r>
            <a:endParaRPr lang="en-US" sz="5400" b="1">
              <a:solidFill>
                <a:srgbClr val="FF0000"/>
              </a:solidFill>
              <a:cs typeface="JasmineUPC" pitchFamily="18" charset="-34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71500" y="2819400"/>
            <a:ext cx="83439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>
                <a:cs typeface="KodchiangUPC" pitchFamily="18" charset="-34"/>
              </a:rPr>
              <a:t>1 </a:t>
            </a:r>
            <a:r>
              <a:rPr lang="th-TH" sz="4400">
                <a:cs typeface="KodchiangUPC" pitchFamily="18" charset="-34"/>
              </a:rPr>
              <a:t>สร้างความสามัคคีระหว่างพยาบาล</a:t>
            </a:r>
          </a:p>
          <a:p>
            <a:pPr algn="l"/>
            <a:r>
              <a:rPr lang="th-TH" sz="4400">
                <a:cs typeface="KodchiangUPC" pitchFamily="18" charset="-34"/>
              </a:rPr>
              <a:t>2. แลกเปลี่ยนความรู้ซึ่งกันและกัน  เพื่อบำรุงการอาชีพใน</a:t>
            </a:r>
          </a:p>
          <a:p>
            <a:pPr algn="l"/>
            <a:r>
              <a:rPr lang="th-TH" sz="4400">
                <a:cs typeface="KodchiangUPC" pitchFamily="18" charset="-34"/>
              </a:rPr>
              <a:t>   การพยาบาลให้ดีขึ้น</a:t>
            </a:r>
          </a:p>
          <a:p>
            <a:pPr algn="l"/>
            <a:r>
              <a:rPr lang="th-TH" sz="4400">
                <a:cs typeface="KodchiangUPC" pitchFamily="18" charset="-34"/>
              </a:rPr>
              <a:t>3. ช่วยเหลือเพื่อนพยาบาลในทางประกอบอาชีพ  และบำรุง</a:t>
            </a:r>
          </a:p>
          <a:p>
            <a:pPr algn="l"/>
            <a:r>
              <a:rPr lang="th-TH" sz="4400">
                <a:cs typeface="KodchiangUPC" pitchFamily="18" charset="-34"/>
              </a:rPr>
              <a:t>    วิชาความรู้</a:t>
            </a:r>
          </a:p>
          <a:p>
            <a:pPr algn="l"/>
            <a:r>
              <a:rPr lang="th-TH" sz="4400">
                <a:cs typeface="KodchiangUPC" pitchFamily="18" charset="-34"/>
              </a:rPr>
              <a:t>4.  เพื่อพัฒนาวิทยฐานะวิชาชีพพยาบาลให้เด่นขึ้น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954757"/>
            <a:ext cx="8676456" cy="4786611"/>
          </a:xfrm>
        </p:spPr>
        <p:txBody>
          <a:bodyPr>
            <a:normAutofit fontScale="92500" lnSpcReduction="20000"/>
          </a:bodyPr>
          <a:lstStyle/>
          <a:p>
            <a:r>
              <a:rPr lang="th-TH" sz="4000" b="1" dirty="0" smtClean="0">
                <a:solidFill>
                  <a:srgbClr val="800000"/>
                </a:solidFill>
                <a:cs typeface="JasmineUPC" pitchFamily="18" charset="-34"/>
              </a:rPr>
              <a:t>สำนักการพยาบาล  สังกัดสำนักงานปลัดกระทรวงสาธารณสุข  เป็น </a:t>
            </a:r>
            <a:r>
              <a:rPr lang="th-TH" sz="4800" b="1" i="1" dirty="0" smtClean="0">
                <a:solidFill>
                  <a:srgbClr val="800000"/>
                </a:solidFill>
                <a:cs typeface="JasmineUPC" pitchFamily="18" charset="-34"/>
              </a:rPr>
              <a:t>หน่วยงานภาครัฐ  </a:t>
            </a:r>
            <a:r>
              <a:rPr lang="th-TH" sz="4000" b="1" dirty="0" smtClean="0">
                <a:solidFill>
                  <a:srgbClr val="800000"/>
                </a:solidFill>
                <a:cs typeface="JasmineUPC" pitchFamily="18" charset="-34"/>
              </a:rPr>
              <a:t>เพียงหน่วยงานเดียวที่มีอำนาจหน้าที่ตามพระราชกฤษฎีกา ในการกำหนด  </a:t>
            </a:r>
            <a:r>
              <a:rPr lang="th-TH" sz="4800" b="1" dirty="0" smtClean="0">
                <a:solidFill>
                  <a:srgbClr val="800000"/>
                </a:solidFill>
                <a:cs typeface="JasmineUPC" pitchFamily="18" charset="-34"/>
              </a:rPr>
              <a:t>พัฒนามาตรฐานการพยาบาล</a:t>
            </a:r>
            <a:r>
              <a:rPr lang="th-TH" sz="4000" b="1" dirty="0" smtClean="0">
                <a:solidFill>
                  <a:srgbClr val="800000"/>
                </a:solidFill>
                <a:cs typeface="JasmineUPC" pitchFamily="18" charset="-34"/>
              </a:rPr>
              <a:t>    </a:t>
            </a:r>
            <a:r>
              <a:rPr lang="th-TH" sz="4800" b="1" dirty="0" smtClean="0">
                <a:solidFill>
                  <a:srgbClr val="800000"/>
                </a:solidFill>
                <a:cs typeface="JasmineUPC" pitchFamily="18" charset="-34"/>
              </a:rPr>
              <a:t>พัฒนาคุณภาพทางเทคนิควิชาการพยาบาล   </a:t>
            </a:r>
            <a:r>
              <a:rPr lang="th-TH" sz="4000" b="1" dirty="0" smtClean="0">
                <a:solidFill>
                  <a:srgbClr val="800000"/>
                </a:solidFill>
                <a:cs typeface="JasmineUPC" pitchFamily="18" charset="-34"/>
              </a:rPr>
              <a:t>ตลอดจนติดตาม  กำกับ  สนับสนุนการดำเนินการพัฒนา </a:t>
            </a:r>
            <a:r>
              <a:rPr lang="th-TH" sz="5800" b="1" i="1" u="sng" dirty="0" smtClean="0">
                <a:solidFill>
                  <a:srgbClr val="800000"/>
                </a:solidFill>
                <a:cs typeface="JasmineUPC" pitchFamily="18" charset="-34"/>
              </a:rPr>
              <a:t>คุณภาพบริการพยาบาล</a:t>
            </a:r>
            <a:r>
              <a:rPr lang="th-TH" sz="4800" b="1" dirty="0" smtClean="0">
                <a:solidFill>
                  <a:srgbClr val="800000"/>
                </a:solidFill>
                <a:cs typeface="JasmineUPC" pitchFamily="18" charset="-34"/>
              </a:rPr>
              <a:t>   </a:t>
            </a:r>
            <a:r>
              <a:rPr lang="th-TH" sz="4000" b="1" dirty="0" smtClean="0">
                <a:solidFill>
                  <a:srgbClr val="800000"/>
                </a:solidFill>
                <a:cs typeface="JasmineUPC" pitchFamily="18" charset="-34"/>
              </a:rPr>
              <a:t>ของสถานบริการสาธารณสุขของภาครัฐและเอกชนให้ได้มาตรฐาน </a:t>
            </a:r>
            <a:endParaRPr lang="th-TH" sz="4000" b="1" dirty="0">
              <a:solidFill>
                <a:srgbClr val="800000"/>
              </a:solidFill>
              <a:cs typeface="JasmineUPC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748464" cy="1512168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solidFill>
                  <a:srgbClr val="FFFF00"/>
                </a:solidFill>
                <a:latin typeface="JS Chanok" pitchFamily="2" charset="-34"/>
                <a:cs typeface="JasmineUPC" pitchFamily="18" charset="-34"/>
              </a:rPr>
              <a:t>สำนักการพยาบาล  </a:t>
            </a:r>
            <a:r>
              <a:rPr lang="th-TH" sz="5400" b="1" dirty="0" smtClean="0">
                <a:solidFill>
                  <a:srgbClr val="FFFF00"/>
                </a:solidFill>
                <a:latin typeface="JS Chanok" pitchFamily="2" charset="-34"/>
                <a:cs typeface="JasmineUPC" pitchFamily="18" charset="-34"/>
              </a:rPr>
              <a:t/>
            </a:r>
            <a:br>
              <a:rPr lang="th-TH" sz="5400" b="1" dirty="0" smtClean="0">
                <a:solidFill>
                  <a:srgbClr val="FFFF00"/>
                </a:solidFill>
                <a:latin typeface="JS Chanok" pitchFamily="2" charset="-34"/>
                <a:cs typeface="JasmineUPC" pitchFamily="18" charset="-34"/>
              </a:rPr>
            </a:br>
            <a:r>
              <a:rPr lang="th-TH" sz="4400" b="1" dirty="0" smtClean="0">
                <a:solidFill>
                  <a:srgbClr val="C00000"/>
                </a:solidFill>
                <a:latin typeface="JS Chanok" pitchFamily="2" charset="-34"/>
                <a:cs typeface="JasmineUPC" pitchFamily="18" charset="-34"/>
              </a:rPr>
              <a:t>สำนักงานปลัดกระทรวง  กระทรวงสาธารณสุข</a:t>
            </a:r>
            <a:endParaRPr lang="th-TH" sz="4800" b="1" dirty="0">
              <a:solidFill>
                <a:srgbClr val="C00000"/>
              </a:solidFill>
              <a:latin typeface="JS Chanok" pitchFamily="2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0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561983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3467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590465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  <a:t>      </a:t>
            </a:r>
            <a:r>
              <a:rPr lang="th-TH" sz="4400" b="1" u="sng" dirty="0" smtClean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  <a:t>ริเริ่มและดำเนินการโดยสำนักการพยาบาล </a:t>
            </a:r>
            <a:endParaRPr lang="en-US" sz="4000" b="1" u="sng" dirty="0" smtClean="0">
              <a:solidFill>
                <a:schemeClr val="tx1"/>
              </a:solidFill>
              <a:latin typeface="Browallia New" pitchFamily="34" charset="-34"/>
              <a:cs typeface="JasmineUPC" pitchFamily="18" charset="-34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  <a:t>  </a:t>
            </a:r>
            <a:r>
              <a:rPr lang="th-TH" sz="4000" b="1" dirty="0" smtClean="0">
                <a:solidFill>
                  <a:schemeClr val="tx1"/>
                </a:solidFill>
                <a:latin typeface="Browallia New" pitchFamily="34" charset="-34"/>
                <a:cs typeface="JasmineUPC" pitchFamily="18" charset="-34"/>
              </a:rPr>
              <a:t>เดิมคือกองการพยาบาล) ดังนี้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    </a:t>
            </a: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  <a:sym typeface="Wingdings 2"/>
              </a:rPr>
              <a:t></a:t>
            </a:r>
            <a:r>
              <a:rPr lang="th-TH" sz="3600" b="1" u="sng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ปี </a:t>
            </a:r>
            <a:r>
              <a:rPr lang="en-US" sz="3600" b="1" u="sng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2521</a:t>
            </a:r>
            <a:r>
              <a:rPr lang="th-TH" sz="34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กำหนดและเผยแพร่มาตรฐานการจัดบริการพยาบาล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  <a:sym typeface="Wingdings 2"/>
              </a:rPr>
              <a:t> </a:t>
            </a:r>
            <a:r>
              <a:rPr lang="th-TH" sz="3600" b="1" u="sng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ปี </a:t>
            </a:r>
            <a:r>
              <a:rPr lang="en-US" sz="3600" b="1" u="sng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2529 </a:t>
            </a: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พัฒนาระบบควบคุมคุณภาพการพยาบาล กำหนดมาตรฐานเป็นเชิงโครงสร้างและกระบวนการ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  <a:sym typeface="Wingdings 2"/>
              </a:rPr>
              <a:t> </a:t>
            </a: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ปี </a:t>
            </a:r>
            <a:r>
              <a:rPr lang="en-US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2540 </a:t>
            </a:r>
            <a:r>
              <a:rPr lang="th-TH" sz="3600" b="1" dirty="0" smtClean="0">
                <a:solidFill>
                  <a:srgbClr val="000000"/>
                </a:solidFill>
                <a:latin typeface="Browallia New" pitchFamily="34" charset="-34"/>
                <a:cs typeface="JasmineUPC" pitchFamily="18" charset="-34"/>
              </a:rPr>
              <a:t>พัฒนาระบบการประกันคุณภาพการพยาบาล ยกระดับมาตรฐานการพยาบาล ริเริ่มกำหนดตัวชี้วัดคุณภาพการพยาบาล</a:t>
            </a:r>
            <a:endParaRPr lang="th-TH" sz="3600" b="1" dirty="0">
              <a:solidFill>
                <a:srgbClr val="000000"/>
              </a:solidFill>
              <a:latin typeface="Browallia New" pitchFamily="34" charset="-34"/>
              <a:cs typeface="JasmineUPC" pitchFamily="18" charset="-34"/>
            </a:endParaRPr>
          </a:p>
        </p:txBody>
      </p:sp>
      <p:pic>
        <p:nvPicPr>
          <p:cNvPr id="4" name="Picture 2" descr="C:\Users\Administrator\Pictures\logo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1" y="0"/>
            <a:ext cx="9144000" cy="8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681" y="134369"/>
            <a:ext cx="8874224" cy="6096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Kodchiang New" pitchFamily="18" charset="-34"/>
                <a:cs typeface="JasmineUPC" pitchFamily="18" charset="-34"/>
              </a:rPr>
              <a:t>การประกันคุณภาพการพยาบาลของกระทรวงสาธารณสุข</a:t>
            </a:r>
            <a:endParaRPr lang="th-TH" sz="3600" b="1" dirty="0">
              <a:solidFill>
                <a:srgbClr val="FFFF00"/>
              </a:solidFill>
              <a:latin typeface="Kodchiang New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070140405"/>
              </p:ext>
            </p:extLst>
          </p:nvPr>
        </p:nvGraphicFramePr>
        <p:xfrm>
          <a:off x="179512" y="116632"/>
          <a:ext cx="8784976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Administrator\Pictures\พยาบาล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52042"/>
            <a:ext cx="780768" cy="7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4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A5EE3334-4ADA-4375-998A-306B730DCD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Administrator\Pictures\logo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8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39921967"/>
              </p:ext>
            </p:extLst>
          </p:nvPr>
        </p:nvGraphicFramePr>
        <p:xfrm>
          <a:off x="0" y="485047"/>
          <a:ext cx="9144000" cy="625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196752"/>
            <a:ext cx="1872208" cy="147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ittle_Star" pitchFamily="2" charset="0"/>
                <a:cs typeface="Little_Star" pitchFamily="2" charset="0"/>
              </a:rPr>
              <a:t>มาตรฐาน</a:t>
            </a:r>
            <a:r>
              <a:rPr lang="th-TH" sz="3200" b="1" dirty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ระดับชาติ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 </a:t>
            </a:r>
            <a:endParaRPr lang="th-T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268760"/>
            <a:ext cx="2376264" cy="138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Little_Star" pitchFamily="2" charset="0"/>
                <a:cs typeface="Little_Star" pitchFamily="2" charset="0"/>
              </a:rPr>
              <a:t>มาตรฐาน</a:t>
            </a:r>
            <a:r>
              <a:rPr lang="th-TH" sz="2800" b="1" dirty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ระดับสถาบัน</a:t>
            </a:r>
            <a:r>
              <a:rPr lang="th-TH" sz="2800" b="1" dirty="0">
                <a:latin typeface="Little_Star" pitchFamily="2" charset="0"/>
                <a:cs typeface="Little_Star" pitchFamily="2" charset="0"/>
              </a:rPr>
              <a:t> 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1268760"/>
            <a:ext cx="2448272" cy="19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มาตรฐาน</a:t>
            </a:r>
            <a:endParaRPr lang="th-TH" sz="5400" b="1" dirty="0" smtClean="0">
              <a:latin typeface="Little_Star" pitchFamily="2" charset="0"/>
              <a:cs typeface="Little_Star" pitchFamily="2" charset="0"/>
            </a:endParaRPr>
          </a:p>
          <a:p>
            <a:pPr algn="ctr"/>
            <a:r>
              <a:rPr lang="th-TH" sz="2800" b="1" dirty="0" smtClean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ระดับ</a:t>
            </a:r>
            <a:r>
              <a:rPr lang="th-TH" sz="2800" b="1" dirty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องค์กร/หน่วยงาน</a:t>
            </a:r>
            <a:r>
              <a:rPr lang="en-US" sz="2800" b="1" dirty="0">
                <a:latin typeface="Little_Star" pitchFamily="2" charset="0"/>
                <a:cs typeface="Little_Star" pitchFamily="2" charset="0"/>
              </a:rPr>
              <a:t>  </a:t>
            </a:r>
            <a:endParaRPr lang="th-TH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-59718"/>
            <a:ext cx="9144000" cy="172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0">
              <a:lnSpc>
                <a:spcPct val="90000"/>
              </a:lnSpc>
              <a:spcAft>
                <a:spcPct val="35000"/>
              </a:spcAft>
            </a:pPr>
            <a:r>
              <a:rPr lang="th-TH" sz="11500" b="1" dirty="0">
                <a:latin typeface="KodchiangUPC" pitchFamily="18" charset="-34"/>
                <a:cs typeface="KodchiangUPC" pitchFamily="18" charset="-34"/>
              </a:rPr>
              <a:t>มาตรฐานการพยาบาล</a:t>
            </a:r>
            <a:endParaRPr lang="en-US" sz="11500" b="1" dirty="0">
              <a:latin typeface="KodchiangUPC" pitchFamily="18" charset="-34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New folder\DSC06363.JPG"/>
          <p:cNvPicPr>
            <a:picLocks noChangeAspect="1" noChangeArrowheads="1"/>
          </p:cNvPicPr>
          <p:nvPr/>
        </p:nvPicPr>
        <p:blipFill>
          <a:blip r:embed="rId2" cstate="print"/>
          <a:srcRect l="5789" t="12994" r="57417" b="17574"/>
          <a:stretch>
            <a:fillRect/>
          </a:stretch>
        </p:blipFill>
        <p:spPr bwMode="auto">
          <a:xfrm>
            <a:off x="-32" y="0"/>
            <a:ext cx="3857620" cy="69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714876" y="1"/>
            <a:ext cx="4500594" cy="685799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/>
          <p:cNvSpPr/>
          <p:nvPr/>
        </p:nvSpPr>
        <p:spPr>
          <a:xfrm>
            <a:off x="3929058" y="3071810"/>
            <a:ext cx="785818" cy="8572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0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030A0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FF0000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12323</TotalTime>
  <Words>1265</Words>
  <Application>Microsoft Office PowerPoint</Application>
  <PresentationFormat>นำเสนอทางหน้าจอ (4:3)</PresentationFormat>
  <Paragraphs>426</Paragraphs>
  <Slides>27</Slides>
  <Notes>6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21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49" baseType="lpstr">
      <vt:lpstr>Arial</vt:lpstr>
      <vt:lpstr>Angsana New</vt:lpstr>
      <vt:lpstr>Candara</vt:lpstr>
      <vt:lpstr>JS Chanok</vt:lpstr>
      <vt:lpstr>KodchiangUPC</vt:lpstr>
      <vt:lpstr>Calibri</vt:lpstr>
      <vt:lpstr>Times New Roman</vt:lpstr>
      <vt:lpstr>JasmineUPC</vt:lpstr>
      <vt:lpstr>Symbol</vt:lpstr>
      <vt:lpstr>Browallia New</vt:lpstr>
      <vt:lpstr>Wingdings 2</vt:lpstr>
      <vt:lpstr>Kodchiang New</vt:lpstr>
      <vt:lpstr>Little_Star</vt:lpstr>
      <vt:lpstr>Comic Sans MS</vt:lpstr>
      <vt:lpstr>DSN Ribbon</vt:lpstr>
      <vt:lpstr>TH SarabunPSK</vt:lpstr>
      <vt:lpstr>Tahoma</vt:lpstr>
      <vt:lpstr>BrowalliaUPC</vt:lpstr>
      <vt:lpstr>FreesiaUPC</vt:lpstr>
      <vt:lpstr>Cordia New</vt:lpstr>
      <vt:lpstr>4803_Kwang_MD</vt:lpstr>
      <vt:lpstr>Waveform</vt:lpstr>
      <vt:lpstr>การตรวจประเมิน ระดับคุณภาพบริการพยาบาล โดย สำนักการพยาบาล </vt:lpstr>
      <vt:lpstr>ภาพนิ่ง 2</vt:lpstr>
      <vt:lpstr>ภาพนิ่ง 3</vt:lpstr>
      <vt:lpstr>สำนักการพยาบาล   สำนักงานปลัดกระทรวง  กระทรวงสาธารณสุข</vt:lpstr>
      <vt:lpstr>ภาพนิ่ง 5</vt:lpstr>
      <vt:lpstr>การประกันคุณภาพการพยาบาลของกระทรวงสาธารณสุข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กรอบแนวคิด การตรวจประเมินระดับคุณภาพบริการพยาบาล</vt:lpstr>
      <vt:lpstr>TQA</vt:lpstr>
      <vt:lpstr>เกณฑ์การตรวจประเมินระดับคุณภาพบริการพยาบาล</vt:lpstr>
      <vt:lpstr>ภาพนิ่ง 24</vt:lpstr>
      <vt:lpstr>ภาพนิ่ง 25</vt:lpstr>
      <vt:lpstr>การเตรียมตัวของหน่วยบริการพยาบาล ที่ขอรับการตรวจประเมิน</vt:lpstr>
      <vt:lpstr>ความเชื่อมโยงของมาตรฐานและการประเมิน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แนวคิดและหลักการประเมินคุณภาพการพยาบาลตามมาตรฐานการพยาบาล  ปี 2550</dc:title>
  <dc:creator>User</dc:creator>
  <cp:lastModifiedBy>MoZarD</cp:lastModifiedBy>
  <cp:revision>742</cp:revision>
  <dcterms:created xsi:type="dcterms:W3CDTF">2011-11-05T11:27:51Z</dcterms:created>
  <dcterms:modified xsi:type="dcterms:W3CDTF">2015-07-01T09:30:45Z</dcterms:modified>
</cp:coreProperties>
</file>